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985" r:id="rId2"/>
    <p:sldId id="986"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19"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92" autoAdjust="0"/>
    <p:restoredTop sz="68318" autoAdjust="0"/>
  </p:normalViewPr>
  <p:slideViewPr>
    <p:cSldViewPr snapToGrid="0" showGuides="1">
      <p:cViewPr varScale="1">
        <p:scale>
          <a:sx n="109" d="100"/>
          <a:sy n="109" d="100"/>
        </p:scale>
        <p:origin x="114" y="108"/>
      </p:cViewPr>
      <p:guideLst>
        <p:guide orient="horz" pos="2319"/>
        <p:guide pos="3840"/>
      </p:guideLst>
    </p:cSldViewPr>
  </p:slideViewPr>
  <p:notesTextViewPr>
    <p:cViewPr>
      <p:scale>
        <a:sx n="3" d="2"/>
        <a:sy n="3" d="2"/>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6A27A2-2C89-45D2-9103-E655467AC136}" type="datetimeFigureOut">
              <a:rPr kumimoji="1" lang="ja-JP" altLang="en-US" smtClean="0"/>
              <a:t>2022/8/24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22A9D-9918-492E-98DA-8119ED8DCD09}" type="slidenum">
              <a:rPr kumimoji="1" lang="ja-JP" altLang="en-US" smtClean="0"/>
              <a:t>‹#›</a:t>
            </a:fld>
            <a:endParaRPr kumimoji="1" lang="ja-JP" altLang="en-US"/>
          </a:p>
        </p:txBody>
      </p:sp>
    </p:spTree>
    <p:extLst>
      <p:ext uri="{BB962C8B-B14F-4D97-AF65-F5344CB8AC3E}">
        <p14:creationId xmlns:p14="http://schemas.microsoft.com/office/powerpoint/2010/main" val="23238505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D9203C0-14D3-4505-9123-30F6DFAA8872}" type="slidenum">
              <a:rPr kumimoji="1" lang="ja-JP" altLang="en-US" smtClean="0"/>
              <a:t>1</a:t>
            </a:fld>
            <a:endParaRPr kumimoji="1" lang="ja-JP" altLang="en-US"/>
          </a:p>
        </p:txBody>
      </p:sp>
    </p:spTree>
    <p:extLst>
      <p:ext uri="{BB962C8B-B14F-4D97-AF65-F5344CB8AC3E}">
        <p14:creationId xmlns:p14="http://schemas.microsoft.com/office/powerpoint/2010/main" val="2902187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lvl1pPr>
              <a:defRPr baseline="0">
                <a:solidFill>
                  <a:schemeClr val="bg1"/>
                </a:solidFill>
                <a:effectLst>
                  <a:outerShdw blurRad="50800" dist="38100" dir="2700000" algn="tl" rotWithShape="0">
                    <a:prstClr val="black">
                      <a:alpha val="40000"/>
                    </a:prstClr>
                  </a:outerShdw>
                </a:effectLst>
              </a:defRPr>
            </a:lvl1pPr>
          </a:lstStyle>
          <a:p>
            <a:r>
              <a:rPr lang="ja-JP" altLang="en-US" dirty="0"/>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5" name="Rectangle 7"/>
          <p:cNvSpPr>
            <a:spLocks noGrp="1" noChangeArrowheads="1"/>
          </p:cNvSpPr>
          <p:nvPr>
            <p:ph type="sldNum" sz="quarter" idx="4"/>
          </p:nvPr>
        </p:nvSpPr>
        <p:spPr bwMode="gray">
          <a:xfrm>
            <a:off x="11002433" y="6483350"/>
            <a:ext cx="960000" cy="36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b="0">
                <a:solidFill>
                  <a:schemeClr val="bg1"/>
                </a:solidFill>
              </a:defRPr>
            </a:lvl1pPr>
          </a:lstStyle>
          <a:p>
            <a:pPr>
              <a:defRPr/>
            </a:pPr>
            <a:fld id="{5D85033E-89A3-4F84-BC1A-71C2D869B292}" type="slidenum">
              <a:rPr lang="en-US" altLang="ja-JP" smtClean="0"/>
              <a:pPr>
                <a:defRPr/>
              </a:pPr>
              <a:t>‹#›</a:t>
            </a:fld>
            <a:endParaRPr lang="en-US" altLang="ja-JP" dirty="0"/>
          </a:p>
        </p:txBody>
      </p:sp>
    </p:spTree>
    <p:extLst>
      <p:ext uri="{BB962C8B-B14F-4D97-AF65-F5344CB8AC3E}">
        <p14:creationId xmlns:p14="http://schemas.microsoft.com/office/powerpoint/2010/main" val="1405199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1_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2343150" y="434948"/>
            <a:ext cx="7505700" cy="574675"/>
          </a:xfrm>
        </p:spPr>
        <p:txBody>
          <a:bodyPr/>
          <a:lstStyle/>
          <a:p>
            <a:r>
              <a:rPr lang="ja-JP" altLang="en-US" dirty="0"/>
              <a:t>マスタ タイトルの書式設定</a:t>
            </a:r>
          </a:p>
        </p:txBody>
      </p:sp>
      <p:sp>
        <p:nvSpPr>
          <p:cNvPr id="3" name="Rectangle 7"/>
          <p:cNvSpPr>
            <a:spLocks noGrp="1" noChangeArrowheads="1"/>
          </p:cNvSpPr>
          <p:nvPr>
            <p:ph type="sldNum" sz="quarter" idx="10"/>
          </p:nvPr>
        </p:nvSpPr>
        <p:spPr>
          <a:ln/>
        </p:spPr>
        <p:txBody>
          <a:bodyPr/>
          <a:lstStyle>
            <a:lvl1pPr>
              <a:defRPr/>
            </a:lvl1pPr>
          </a:lstStyle>
          <a:p>
            <a:pPr>
              <a:defRPr/>
            </a:pPr>
            <a:fld id="{CFEEDB78-532F-451A-8CD3-5B1F0E7DECCB}" type="slidenum">
              <a:rPr lang="en-US" altLang="ja-JP"/>
              <a:pPr>
                <a:defRPr/>
              </a:pPr>
              <a:t>‹#›</a:t>
            </a:fld>
            <a:endParaRPr lang="en-US" altLang="ja-JP"/>
          </a:p>
        </p:txBody>
      </p:sp>
    </p:spTree>
    <p:extLst>
      <p:ext uri="{BB962C8B-B14F-4D97-AF65-F5344CB8AC3E}">
        <p14:creationId xmlns:p14="http://schemas.microsoft.com/office/powerpoint/2010/main" val="2623045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EC5C8F6-1118-4C03-841A-C8DDCE7906EA}" type="datetimeFigureOut">
              <a:rPr kumimoji="1" lang="ja-JP" altLang="en-US" smtClean="0"/>
              <a:pPr/>
              <a:t>2022/8/24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49CA52D-FDCE-4200-A6F0-E9792A0A750D}" type="slidenum">
              <a:rPr kumimoji="1" lang="ja-JP" altLang="en-US" smtClean="0"/>
              <a:pPr/>
              <a:t>‹#›</a:t>
            </a:fld>
            <a:endParaRPr kumimoji="1" lang="ja-JP" altLang="en-US"/>
          </a:p>
        </p:txBody>
      </p:sp>
    </p:spTree>
    <p:extLst>
      <p:ext uri="{BB962C8B-B14F-4D97-AF65-F5344CB8AC3E}">
        <p14:creationId xmlns:p14="http://schemas.microsoft.com/office/powerpoint/2010/main" val="1985241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2085229" y="499957"/>
            <a:ext cx="7945360" cy="690561"/>
          </a:xfrm>
        </p:spPr>
        <p:txBody>
          <a:bodyPr/>
          <a:lstStyle>
            <a:lvl1pPr algn="ctr">
              <a:defRPr>
                <a:latin typeface="メイリオ" panose="020B0604030504040204" pitchFamily="50" charset="-128"/>
                <a:ea typeface="メイリオ" panose="020B0604030504040204" pitchFamily="50" charset="-128"/>
              </a:defRPr>
            </a:lvl1pPr>
          </a:lstStyle>
          <a:p>
            <a:r>
              <a:rPr lang="ja-JP" altLang="en-US" dirty="0"/>
              <a:t>マスタ タイトルの書式設定</a:t>
            </a:r>
          </a:p>
        </p:txBody>
      </p:sp>
      <p:sp>
        <p:nvSpPr>
          <p:cNvPr id="3" name="Rectangle 7"/>
          <p:cNvSpPr>
            <a:spLocks noGrp="1" noChangeArrowheads="1"/>
          </p:cNvSpPr>
          <p:nvPr>
            <p:ph type="sldNum" sz="quarter" idx="10"/>
          </p:nvPr>
        </p:nvSpPr>
        <p:spPr>
          <a:ln/>
        </p:spPr>
        <p:txBody>
          <a:bodyPr/>
          <a:lstStyle>
            <a:lvl1pPr>
              <a:defRPr/>
            </a:lvl1pPr>
          </a:lstStyle>
          <a:p>
            <a:pPr>
              <a:defRPr/>
            </a:pPr>
            <a:fld id="{CFEEDB78-532F-451A-8CD3-5B1F0E7DECCB}" type="slidenum">
              <a:rPr lang="en-US" altLang="ja-JP"/>
              <a:pPr>
                <a:defRPr/>
              </a:pPr>
              <a:t>‹#›</a:t>
            </a:fld>
            <a:endParaRPr lang="en-US" altLang="ja-JP"/>
          </a:p>
        </p:txBody>
      </p:sp>
      <p:sp>
        <p:nvSpPr>
          <p:cNvPr id="5" name="テキスト ボックス 4">
            <a:extLst>
              <a:ext uri="{FF2B5EF4-FFF2-40B4-BE49-F238E27FC236}">
                <a16:creationId xmlns:a16="http://schemas.microsoft.com/office/drawing/2014/main" id="{96E04477-EF69-4E57-B67C-D83F89300293}"/>
              </a:ext>
            </a:extLst>
          </p:cNvPr>
          <p:cNvSpPr txBox="1"/>
          <p:nvPr userDrawn="1"/>
        </p:nvSpPr>
        <p:spPr>
          <a:xfrm>
            <a:off x="1600591" y="2719756"/>
            <a:ext cx="375139" cy="461665"/>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rPr>
              <a:t>　</a:t>
            </a:r>
          </a:p>
        </p:txBody>
      </p:sp>
    </p:spTree>
    <p:extLst>
      <p:ext uri="{BB962C8B-B14F-4D97-AF65-F5344CB8AC3E}">
        <p14:creationId xmlns:p14="http://schemas.microsoft.com/office/powerpoint/2010/main" val="1519857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6A9963CF-5FAC-4A47-8F30-D128B6DCE795}" type="slidenum">
              <a:rPr lang="en-US" altLang="ja-JP"/>
              <a:pPr>
                <a:defRPr/>
              </a:pPr>
              <a:t>‹#›</a:t>
            </a:fld>
            <a:endParaRPr lang="en-US" altLang="ja-JP"/>
          </a:p>
        </p:txBody>
      </p:sp>
    </p:spTree>
    <p:extLst>
      <p:ext uri="{BB962C8B-B14F-4D97-AF65-F5344CB8AC3E}">
        <p14:creationId xmlns:p14="http://schemas.microsoft.com/office/powerpoint/2010/main" val="2201025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Tree>
    <p:extLst>
      <p:ext uri="{BB962C8B-B14F-4D97-AF65-F5344CB8AC3E}">
        <p14:creationId xmlns:p14="http://schemas.microsoft.com/office/powerpoint/2010/main" val="2886691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4"/>
          <p:cNvSpPr>
            <a:spLocks noGrp="1" noChangeArrowheads="1"/>
          </p:cNvSpPr>
          <p:nvPr>
            <p:ph type="body" idx="1"/>
          </p:nvPr>
        </p:nvSpPr>
        <p:spPr bwMode="auto">
          <a:xfrm>
            <a:off x="912284" y="1341438"/>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pic>
        <p:nvPicPr>
          <p:cNvPr id="1033" name="Picture 9"/>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 y="6362700"/>
            <a:ext cx="12189884"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userDrawn="1"/>
        </p:nvPicPr>
        <p:blipFill>
          <a:blip r:embed="rId9" cstate="print"/>
          <a:srcRect/>
          <a:stretch>
            <a:fillRect/>
          </a:stretch>
        </p:blipFill>
        <p:spPr bwMode="auto">
          <a:xfrm>
            <a:off x="0" y="1"/>
            <a:ext cx="12192000" cy="638175"/>
          </a:xfrm>
          <a:prstGeom prst="rect">
            <a:avLst/>
          </a:prstGeom>
          <a:noFill/>
          <a:ln w="9525">
            <a:noFill/>
            <a:miter lim="800000"/>
            <a:headEnd/>
            <a:tailEnd/>
          </a:ln>
          <a:effectLst/>
        </p:spPr>
      </p:pic>
      <p:sp>
        <p:nvSpPr>
          <p:cNvPr id="1030" name="Rectangle 5"/>
          <p:cNvSpPr>
            <a:spLocks noGrp="1" noChangeArrowheads="1"/>
          </p:cNvSpPr>
          <p:nvPr>
            <p:ph type="title"/>
          </p:nvPr>
        </p:nvSpPr>
        <p:spPr bwMode="auto">
          <a:xfrm>
            <a:off x="2341034" y="446407"/>
            <a:ext cx="7505700" cy="574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5126" name="Text Box 6"/>
          <p:cNvSpPr txBox="1">
            <a:spLocks noChangeArrowheads="1"/>
          </p:cNvSpPr>
          <p:nvPr/>
        </p:nvSpPr>
        <p:spPr bwMode="gray">
          <a:xfrm>
            <a:off x="8232866" y="6540239"/>
            <a:ext cx="2542115" cy="246221"/>
          </a:xfrm>
          <a:prstGeom prst="rect">
            <a:avLst/>
          </a:prstGeom>
          <a:noFill/>
          <a:ln w="9525">
            <a:noFill/>
            <a:miter lim="800000"/>
            <a:headEnd/>
            <a:tailEnd/>
          </a:ln>
          <a:effectLst/>
        </p:spPr>
        <p:txBody>
          <a:bodyPr wrap="square">
            <a:spAutoFit/>
          </a:bodyPr>
          <a:lstStyle/>
          <a:p>
            <a:pPr eaLnBrk="0" hangingPunct="0">
              <a:defRPr/>
            </a:pPr>
            <a:r>
              <a:rPr lang="en-US" altLang="ja-JP" sz="1000" i="1" dirty="0">
                <a:solidFill>
                  <a:schemeClr val="bg1"/>
                </a:solidFill>
                <a:latin typeface="Times New Roman" pitchFamily="18" charset="0"/>
                <a:ea typeface="丸ｺﾞｼｯｸ" pitchFamily="49" charset="-128"/>
              </a:rPr>
              <a:t>Copyrights  </a:t>
            </a:r>
            <a:r>
              <a:rPr lang="ja-JP" altLang="en-US" sz="1000" i="1" baseline="0" dirty="0">
                <a:solidFill>
                  <a:schemeClr val="bg1"/>
                </a:solidFill>
                <a:latin typeface="Times New Roman" pitchFamily="18" charset="0"/>
                <a:ea typeface="丸ｺﾞｼｯｸ" pitchFamily="49" charset="-128"/>
              </a:rPr>
              <a:t> </a:t>
            </a:r>
            <a:r>
              <a:rPr lang="en-US" altLang="ja-JP" sz="1000" i="1" dirty="0">
                <a:solidFill>
                  <a:schemeClr val="bg1"/>
                </a:solidFill>
                <a:latin typeface="Times New Roman" pitchFamily="18" charset="0"/>
                <a:ea typeface="丸ｺﾞｼｯｸ" pitchFamily="49" charset="-128"/>
              </a:rPr>
              <a:t>H. Ono and solution design</a:t>
            </a:r>
            <a:endParaRPr lang="en-US" altLang="ja-JP" sz="1000" dirty="0">
              <a:solidFill>
                <a:schemeClr val="bg1"/>
              </a:solidFill>
              <a:latin typeface="Times New Roman" pitchFamily="18" charset="0"/>
              <a:ea typeface="丸ｺﾞｼｯｸ" pitchFamily="49" charset="-128"/>
            </a:endParaRPr>
          </a:p>
        </p:txBody>
      </p:sp>
      <p:sp>
        <p:nvSpPr>
          <p:cNvPr id="5127" name="Rectangle 7"/>
          <p:cNvSpPr>
            <a:spLocks noGrp="1" noChangeArrowheads="1"/>
          </p:cNvSpPr>
          <p:nvPr>
            <p:ph type="sldNum" sz="quarter" idx="4"/>
          </p:nvPr>
        </p:nvSpPr>
        <p:spPr bwMode="gray">
          <a:xfrm>
            <a:off x="11002433" y="6483350"/>
            <a:ext cx="960000" cy="36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b="0">
                <a:solidFill>
                  <a:schemeClr val="bg1"/>
                </a:solidFill>
              </a:defRPr>
            </a:lvl1pPr>
          </a:lstStyle>
          <a:p>
            <a:pPr>
              <a:defRPr/>
            </a:pPr>
            <a:fld id="{5D85033E-89A3-4F84-BC1A-71C2D869B292}" type="slidenum">
              <a:rPr lang="en-US" altLang="ja-JP" smtClean="0"/>
              <a:pPr>
                <a:defRPr/>
              </a:pPr>
              <a:t>‹#›</a:t>
            </a:fld>
            <a:endParaRPr lang="en-US" altLang="ja-JP" dirty="0"/>
          </a:p>
        </p:txBody>
      </p:sp>
      <p:sp>
        <p:nvSpPr>
          <p:cNvPr id="9" name="Text Box 9">
            <a:extLst>
              <a:ext uri="{FF2B5EF4-FFF2-40B4-BE49-F238E27FC236}">
                <a16:creationId xmlns:a16="http://schemas.microsoft.com/office/drawing/2014/main" id="{CC12FA74-6691-45D6-8632-A552F7A60633}"/>
              </a:ext>
            </a:extLst>
          </p:cNvPr>
          <p:cNvSpPr txBox="1">
            <a:spLocks noChangeArrowheads="1"/>
          </p:cNvSpPr>
          <p:nvPr userDrawn="1"/>
        </p:nvSpPr>
        <p:spPr bwMode="auto">
          <a:xfrm>
            <a:off x="10599004" y="847470"/>
            <a:ext cx="1215397" cy="246221"/>
          </a:xfrm>
          <a:prstGeom prst="rect">
            <a:avLst/>
          </a:prstGeom>
          <a:noFill/>
          <a:ln w="9525">
            <a:noFill/>
            <a:miter lim="800000"/>
            <a:headEnd/>
            <a:tailEnd/>
          </a:ln>
          <a:effectLst/>
        </p:spPr>
        <p:txBody>
          <a:bodyPr wrap="none">
            <a:spAutoFit/>
          </a:bodyPr>
          <a:lstStyle/>
          <a:p>
            <a:pPr eaLnBrk="0" hangingPunct="0">
              <a:defRPr/>
            </a:pPr>
            <a:r>
              <a:rPr kumimoji="0" lang="en-US" altLang="ja-JP" sz="1000" b="1" dirty="0">
                <a:solidFill>
                  <a:srgbClr val="777777"/>
                </a:solidFill>
              </a:rPr>
              <a:t>solution design</a:t>
            </a:r>
          </a:p>
        </p:txBody>
      </p:sp>
      <p:pic>
        <p:nvPicPr>
          <p:cNvPr id="11" name="Picture 8" descr="ＳＤロゴ">
            <a:extLst>
              <a:ext uri="{FF2B5EF4-FFF2-40B4-BE49-F238E27FC236}">
                <a16:creationId xmlns:a16="http://schemas.microsoft.com/office/drawing/2014/main" id="{9853B6B1-7C33-4719-8A44-3D38523B9C93}"/>
              </a:ext>
            </a:extLst>
          </p:cNvPr>
          <p:cNvPicPr>
            <a:picLocks noChangeArrowheads="1"/>
          </p:cNvPicPr>
          <p:nvPr userDrawn="1"/>
        </p:nvPicPr>
        <p:blipFill>
          <a:blip r:embed="rId10" cstate="print"/>
          <a:srcRect/>
          <a:stretch>
            <a:fillRect/>
          </a:stretch>
        </p:blipFill>
        <p:spPr bwMode="auto">
          <a:xfrm>
            <a:off x="10830558" y="314885"/>
            <a:ext cx="810000" cy="540000"/>
          </a:xfrm>
          <a:prstGeom prst="rect">
            <a:avLst/>
          </a:prstGeom>
          <a:noFill/>
          <a:ln w="9525">
            <a:noFill/>
            <a:miter lim="800000"/>
            <a:headEnd/>
            <a:tailEnd/>
          </a:ln>
        </p:spPr>
      </p:pic>
    </p:spTree>
    <p:extLst>
      <p:ext uri="{BB962C8B-B14F-4D97-AF65-F5344CB8AC3E}">
        <p14:creationId xmlns:p14="http://schemas.microsoft.com/office/powerpoint/2010/main" val="3028278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dist" rtl="0" eaLnBrk="0" fontAlgn="base" hangingPunct="0">
        <a:spcBef>
          <a:spcPct val="0"/>
        </a:spcBef>
        <a:spcAft>
          <a:spcPct val="0"/>
        </a:spcAft>
        <a:defRPr sz="3600" b="1" baseline="0">
          <a:solidFill>
            <a:schemeClr val="tx1">
              <a:lumMod val="75000"/>
              <a:lumOff val="25000"/>
            </a:schemeClr>
          </a:solidFill>
          <a:latin typeface="+mj-lt"/>
          <a:ea typeface="+mj-ea"/>
          <a:cs typeface="+mj-cs"/>
        </a:defRPr>
      </a:lvl1pPr>
      <a:lvl2pPr algn="dist" rtl="0" eaLnBrk="0" fontAlgn="base" hangingPunct="0">
        <a:spcBef>
          <a:spcPct val="0"/>
        </a:spcBef>
        <a:spcAft>
          <a:spcPct val="0"/>
        </a:spcAft>
        <a:defRPr sz="3600" b="1">
          <a:solidFill>
            <a:schemeClr val="tx2"/>
          </a:solidFill>
          <a:latin typeface="ＭＳ Ｐゴシック" charset="-128"/>
          <a:ea typeface="ＭＳ Ｐゴシック" charset="-128"/>
        </a:defRPr>
      </a:lvl2pPr>
      <a:lvl3pPr algn="dist" rtl="0" eaLnBrk="0" fontAlgn="base" hangingPunct="0">
        <a:spcBef>
          <a:spcPct val="0"/>
        </a:spcBef>
        <a:spcAft>
          <a:spcPct val="0"/>
        </a:spcAft>
        <a:defRPr sz="3600" b="1">
          <a:solidFill>
            <a:schemeClr val="tx2"/>
          </a:solidFill>
          <a:latin typeface="ＭＳ Ｐゴシック" charset="-128"/>
          <a:ea typeface="ＭＳ Ｐゴシック" charset="-128"/>
        </a:defRPr>
      </a:lvl3pPr>
      <a:lvl4pPr algn="dist" rtl="0" eaLnBrk="0" fontAlgn="base" hangingPunct="0">
        <a:spcBef>
          <a:spcPct val="0"/>
        </a:spcBef>
        <a:spcAft>
          <a:spcPct val="0"/>
        </a:spcAft>
        <a:defRPr sz="3600" b="1">
          <a:solidFill>
            <a:schemeClr val="tx2"/>
          </a:solidFill>
          <a:latin typeface="ＭＳ Ｐゴシック" charset="-128"/>
          <a:ea typeface="ＭＳ Ｐゴシック" charset="-128"/>
        </a:defRPr>
      </a:lvl4pPr>
      <a:lvl5pPr algn="dist" rtl="0" eaLnBrk="0" fontAlgn="base" hangingPunct="0">
        <a:spcBef>
          <a:spcPct val="0"/>
        </a:spcBef>
        <a:spcAft>
          <a:spcPct val="0"/>
        </a:spcAft>
        <a:defRPr sz="3600" b="1">
          <a:solidFill>
            <a:schemeClr val="tx2"/>
          </a:solidFill>
          <a:latin typeface="ＭＳ Ｐゴシック" charset="-128"/>
          <a:ea typeface="ＭＳ Ｐゴシック" charset="-128"/>
        </a:defRPr>
      </a:lvl5pPr>
      <a:lvl6pPr marL="457200" algn="dist" rtl="0" fontAlgn="base">
        <a:spcBef>
          <a:spcPct val="0"/>
        </a:spcBef>
        <a:spcAft>
          <a:spcPct val="0"/>
        </a:spcAft>
        <a:defRPr sz="3600" b="1">
          <a:solidFill>
            <a:schemeClr val="tx2"/>
          </a:solidFill>
          <a:latin typeface="ＭＳ Ｐゴシック" charset="-128"/>
          <a:ea typeface="ＭＳ Ｐゴシック" charset="-128"/>
        </a:defRPr>
      </a:lvl6pPr>
      <a:lvl7pPr marL="914400" algn="dist" rtl="0" fontAlgn="base">
        <a:spcBef>
          <a:spcPct val="0"/>
        </a:spcBef>
        <a:spcAft>
          <a:spcPct val="0"/>
        </a:spcAft>
        <a:defRPr sz="3600" b="1">
          <a:solidFill>
            <a:schemeClr val="tx2"/>
          </a:solidFill>
          <a:latin typeface="ＭＳ Ｐゴシック" charset="-128"/>
          <a:ea typeface="ＭＳ Ｐゴシック" charset="-128"/>
        </a:defRPr>
      </a:lvl7pPr>
      <a:lvl8pPr marL="1371600" algn="dist" rtl="0" fontAlgn="base">
        <a:spcBef>
          <a:spcPct val="0"/>
        </a:spcBef>
        <a:spcAft>
          <a:spcPct val="0"/>
        </a:spcAft>
        <a:defRPr sz="3600" b="1">
          <a:solidFill>
            <a:schemeClr val="tx2"/>
          </a:solidFill>
          <a:latin typeface="ＭＳ Ｐゴシック" charset="-128"/>
          <a:ea typeface="ＭＳ Ｐゴシック" charset="-128"/>
        </a:defRPr>
      </a:lvl8pPr>
      <a:lvl9pPr marL="1828800" algn="dist" rtl="0" fontAlgn="base">
        <a:spcBef>
          <a:spcPct val="0"/>
        </a:spcBef>
        <a:spcAft>
          <a:spcPct val="0"/>
        </a:spcAft>
        <a:defRPr sz="3600" b="1">
          <a:solidFill>
            <a:schemeClr val="tx2"/>
          </a:solidFill>
          <a:latin typeface="ＭＳ Ｐゴシック" charset="-128"/>
          <a:ea typeface="ＭＳ Ｐゴシック" charset="-128"/>
        </a:defRPr>
      </a:lvl9pPr>
    </p:titleStyle>
    <p:bodyStyle>
      <a:lvl1pPr marL="342900" indent="-342900" algn="l" rtl="0" eaLnBrk="0" fontAlgn="base" hangingPunct="0">
        <a:spcBef>
          <a:spcPct val="20000"/>
        </a:spcBef>
        <a:spcAft>
          <a:spcPct val="0"/>
        </a:spcAft>
        <a:buChar char="•"/>
        <a:defRPr sz="2800">
          <a:solidFill>
            <a:schemeClr val="tx1">
              <a:lumMod val="75000"/>
              <a:lumOff val="25000"/>
            </a:schemeClr>
          </a:solidFill>
          <a:latin typeface="+mn-ea"/>
          <a:ea typeface="+mn-ea"/>
          <a:cs typeface="+mn-cs"/>
        </a:defRPr>
      </a:lvl1pPr>
      <a:lvl2pPr marL="742950" indent="-285750" algn="l" rtl="0" eaLnBrk="0" fontAlgn="base" hangingPunct="0">
        <a:spcBef>
          <a:spcPct val="20000"/>
        </a:spcBef>
        <a:spcAft>
          <a:spcPct val="0"/>
        </a:spcAft>
        <a:buChar char="–"/>
        <a:defRPr sz="2400">
          <a:solidFill>
            <a:schemeClr val="tx1">
              <a:lumMod val="75000"/>
              <a:lumOff val="25000"/>
            </a:schemeClr>
          </a:solidFill>
          <a:latin typeface="+mn-ea"/>
          <a:ea typeface="+mn-ea"/>
        </a:defRPr>
      </a:lvl2pPr>
      <a:lvl3pPr marL="1143000" indent="-228600" algn="l" rtl="0" eaLnBrk="0" fontAlgn="base" hangingPunct="0">
        <a:spcBef>
          <a:spcPct val="20000"/>
        </a:spcBef>
        <a:spcAft>
          <a:spcPct val="0"/>
        </a:spcAft>
        <a:buChar char="•"/>
        <a:defRPr sz="2000">
          <a:solidFill>
            <a:schemeClr val="tx1">
              <a:lumMod val="75000"/>
              <a:lumOff val="25000"/>
            </a:schemeClr>
          </a:solidFill>
          <a:latin typeface="+mn-ea"/>
          <a:ea typeface="+mn-ea"/>
        </a:defRPr>
      </a:lvl3pPr>
      <a:lvl4pPr marL="1600200" indent="-228600" algn="l" rtl="0" eaLnBrk="0" fontAlgn="base" hangingPunct="0">
        <a:spcBef>
          <a:spcPct val="20000"/>
        </a:spcBef>
        <a:spcAft>
          <a:spcPct val="0"/>
        </a:spcAft>
        <a:buChar char="–"/>
        <a:defRPr>
          <a:solidFill>
            <a:schemeClr val="tx1">
              <a:lumMod val="75000"/>
              <a:lumOff val="25000"/>
            </a:schemeClr>
          </a:solidFill>
          <a:latin typeface="+mn-ea"/>
          <a:ea typeface="+mn-ea"/>
        </a:defRPr>
      </a:lvl4pPr>
      <a:lvl5pPr marL="2057400" indent="-228600" algn="l" rtl="0" eaLnBrk="0" fontAlgn="base" hangingPunct="0">
        <a:spcBef>
          <a:spcPct val="20000"/>
        </a:spcBef>
        <a:spcAft>
          <a:spcPct val="0"/>
        </a:spcAft>
        <a:buChar char="»"/>
        <a:defRPr sz="1600">
          <a:solidFill>
            <a:schemeClr val="tx1">
              <a:lumMod val="75000"/>
              <a:lumOff val="25000"/>
            </a:schemeClr>
          </a:solidFill>
          <a:latin typeface="+mn-ea"/>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3F0B49-C218-4EA0-860D-DEF1902E3F94}"/>
              </a:ext>
            </a:extLst>
          </p:cNvPr>
          <p:cNvSpPr>
            <a:spLocks noGrp="1"/>
          </p:cNvSpPr>
          <p:nvPr>
            <p:ph type="title"/>
          </p:nvPr>
        </p:nvSpPr>
        <p:spPr>
          <a:xfrm>
            <a:off x="3349566" y="369820"/>
            <a:ext cx="5445869" cy="574675"/>
          </a:xfrm>
        </p:spPr>
        <p:txBody>
          <a:bodyPr/>
          <a:lstStyle/>
          <a:p>
            <a:r>
              <a:rPr kumimoji="1" lang="en-US" altLang="ja-JP" dirty="0"/>
              <a:t>M-</a:t>
            </a:r>
            <a:r>
              <a:rPr kumimoji="1" lang="ja-JP" altLang="en-US" dirty="0"/>
              <a:t>Ｍチャート</a:t>
            </a:r>
            <a:r>
              <a:rPr kumimoji="1" lang="en-US" altLang="ja-JP" dirty="0"/>
              <a:t>(</a:t>
            </a:r>
            <a:r>
              <a:rPr kumimoji="1" lang="ja-JP" altLang="en-US" dirty="0"/>
              <a:t>並列型</a:t>
            </a:r>
            <a:r>
              <a:rPr kumimoji="1" lang="en-US" altLang="ja-JP" dirty="0"/>
              <a:t>)</a:t>
            </a:r>
            <a:endParaRPr kumimoji="1" lang="ja-JP" altLang="en-US" dirty="0"/>
          </a:p>
        </p:txBody>
      </p:sp>
      <p:sp>
        <p:nvSpPr>
          <p:cNvPr id="4" name="スライド番号プレースホルダー 3">
            <a:extLst>
              <a:ext uri="{FF2B5EF4-FFF2-40B4-BE49-F238E27FC236}">
                <a16:creationId xmlns:a16="http://schemas.microsoft.com/office/drawing/2014/main" id="{20F6E1D5-E5A9-4092-B6B7-F6AA3922D520}"/>
              </a:ext>
            </a:extLst>
          </p:cNvPr>
          <p:cNvSpPr>
            <a:spLocks noGrp="1"/>
          </p:cNvSpPr>
          <p:nvPr>
            <p:ph type="sldNum" sz="quarter" idx="12"/>
          </p:nvPr>
        </p:nvSpPr>
        <p:spPr>
          <a:xfrm>
            <a:off x="11345333" y="6483350"/>
            <a:ext cx="960000" cy="360000"/>
          </a:xfrm>
        </p:spPr>
        <p:txBody>
          <a:bodyPr/>
          <a:lstStyle/>
          <a:p>
            <a:fld id="{E49CA52D-FDCE-4200-A6F0-E9792A0A750D}" type="slidenum">
              <a:rPr kumimoji="1" lang="ja-JP" altLang="en-US" smtClean="0"/>
              <a:pPr/>
              <a:t>1</a:t>
            </a:fld>
            <a:endParaRPr kumimoji="1" lang="ja-JP" altLang="en-US" dirty="0"/>
          </a:p>
        </p:txBody>
      </p:sp>
      <p:graphicFrame>
        <p:nvGraphicFramePr>
          <p:cNvPr id="5" name="Group 662">
            <a:extLst>
              <a:ext uri="{FF2B5EF4-FFF2-40B4-BE49-F238E27FC236}">
                <a16:creationId xmlns:a16="http://schemas.microsoft.com/office/drawing/2014/main" id="{CAE23D06-8FD5-465F-AC20-1F7B33C0817F}"/>
              </a:ext>
            </a:extLst>
          </p:cNvPr>
          <p:cNvGraphicFramePr>
            <a:graphicFrameLocks noGrp="1"/>
          </p:cNvGraphicFramePr>
          <p:nvPr>
            <p:extLst>
              <p:ext uri="{D42A27DB-BD31-4B8C-83A1-F6EECF244321}">
                <p14:modId xmlns:p14="http://schemas.microsoft.com/office/powerpoint/2010/main" val="1205001185"/>
              </p:ext>
            </p:extLst>
          </p:nvPr>
        </p:nvGraphicFramePr>
        <p:xfrm>
          <a:off x="2175029" y="1673391"/>
          <a:ext cx="9311068" cy="1435128"/>
        </p:xfrm>
        <a:graphic>
          <a:graphicData uri="http://schemas.openxmlformats.org/drawingml/2006/table">
            <a:tbl>
              <a:tblPr/>
              <a:tblGrid>
                <a:gridCol w="1226276">
                  <a:extLst>
                    <a:ext uri="{9D8B030D-6E8A-4147-A177-3AD203B41FA5}">
                      <a16:colId xmlns:a16="http://schemas.microsoft.com/office/drawing/2014/main" val="20001"/>
                    </a:ext>
                  </a:extLst>
                </a:gridCol>
                <a:gridCol w="556638">
                  <a:extLst>
                    <a:ext uri="{9D8B030D-6E8A-4147-A177-3AD203B41FA5}">
                      <a16:colId xmlns:a16="http://schemas.microsoft.com/office/drawing/2014/main" val="20002"/>
                    </a:ext>
                  </a:extLst>
                </a:gridCol>
                <a:gridCol w="278821">
                  <a:extLst>
                    <a:ext uri="{9D8B030D-6E8A-4147-A177-3AD203B41FA5}">
                      <a16:colId xmlns:a16="http://schemas.microsoft.com/office/drawing/2014/main" val="20003"/>
                    </a:ext>
                  </a:extLst>
                </a:gridCol>
                <a:gridCol w="278820">
                  <a:extLst>
                    <a:ext uri="{9D8B030D-6E8A-4147-A177-3AD203B41FA5}">
                      <a16:colId xmlns:a16="http://schemas.microsoft.com/office/drawing/2014/main" val="20004"/>
                    </a:ext>
                  </a:extLst>
                </a:gridCol>
                <a:gridCol w="278821">
                  <a:extLst>
                    <a:ext uri="{9D8B030D-6E8A-4147-A177-3AD203B41FA5}">
                      <a16:colId xmlns:a16="http://schemas.microsoft.com/office/drawing/2014/main" val="20005"/>
                    </a:ext>
                  </a:extLst>
                </a:gridCol>
                <a:gridCol w="278820">
                  <a:extLst>
                    <a:ext uri="{9D8B030D-6E8A-4147-A177-3AD203B41FA5}">
                      <a16:colId xmlns:a16="http://schemas.microsoft.com/office/drawing/2014/main" val="20006"/>
                    </a:ext>
                  </a:extLst>
                </a:gridCol>
                <a:gridCol w="278821">
                  <a:extLst>
                    <a:ext uri="{9D8B030D-6E8A-4147-A177-3AD203B41FA5}">
                      <a16:colId xmlns:a16="http://schemas.microsoft.com/office/drawing/2014/main" val="20007"/>
                    </a:ext>
                  </a:extLst>
                </a:gridCol>
                <a:gridCol w="278820">
                  <a:extLst>
                    <a:ext uri="{9D8B030D-6E8A-4147-A177-3AD203B41FA5}">
                      <a16:colId xmlns:a16="http://schemas.microsoft.com/office/drawing/2014/main" val="20008"/>
                    </a:ext>
                  </a:extLst>
                </a:gridCol>
                <a:gridCol w="278821">
                  <a:extLst>
                    <a:ext uri="{9D8B030D-6E8A-4147-A177-3AD203B41FA5}">
                      <a16:colId xmlns:a16="http://schemas.microsoft.com/office/drawing/2014/main" val="20009"/>
                    </a:ext>
                  </a:extLst>
                </a:gridCol>
                <a:gridCol w="278820">
                  <a:extLst>
                    <a:ext uri="{9D8B030D-6E8A-4147-A177-3AD203B41FA5}">
                      <a16:colId xmlns:a16="http://schemas.microsoft.com/office/drawing/2014/main" val="20010"/>
                    </a:ext>
                  </a:extLst>
                </a:gridCol>
                <a:gridCol w="278821">
                  <a:extLst>
                    <a:ext uri="{9D8B030D-6E8A-4147-A177-3AD203B41FA5}">
                      <a16:colId xmlns:a16="http://schemas.microsoft.com/office/drawing/2014/main" val="20011"/>
                    </a:ext>
                  </a:extLst>
                </a:gridCol>
                <a:gridCol w="278820">
                  <a:extLst>
                    <a:ext uri="{9D8B030D-6E8A-4147-A177-3AD203B41FA5}">
                      <a16:colId xmlns:a16="http://schemas.microsoft.com/office/drawing/2014/main" val="20012"/>
                    </a:ext>
                  </a:extLst>
                </a:gridCol>
                <a:gridCol w="278821">
                  <a:extLst>
                    <a:ext uri="{9D8B030D-6E8A-4147-A177-3AD203B41FA5}">
                      <a16:colId xmlns:a16="http://schemas.microsoft.com/office/drawing/2014/main" val="20013"/>
                    </a:ext>
                  </a:extLst>
                </a:gridCol>
                <a:gridCol w="278820">
                  <a:extLst>
                    <a:ext uri="{9D8B030D-6E8A-4147-A177-3AD203B41FA5}">
                      <a16:colId xmlns:a16="http://schemas.microsoft.com/office/drawing/2014/main" val="20014"/>
                    </a:ext>
                  </a:extLst>
                </a:gridCol>
                <a:gridCol w="278821">
                  <a:extLst>
                    <a:ext uri="{9D8B030D-6E8A-4147-A177-3AD203B41FA5}">
                      <a16:colId xmlns:a16="http://schemas.microsoft.com/office/drawing/2014/main" val="20015"/>
                    </a:ext>
                  </a:extLst>
                </a:gridCol>
                <a:gridCol w="278820">
                  <a:extLst>
                    <a:ext uri="{9D8B030D-6E8A-4147-A177-3AD203B41FA5}">
                      <a16:colId xmlns:a16="http://schemas.microsoft.com/office/drawing/2014/main" val="20016"/>
                    </a:ext>
                  </a:extLst>
                </a:gridCol>
                <a:gridCol w="278821">
                  <a:extLst>
                    <a:ext uri="{9D8B030D-6E8A-4147-A177-3AD203B41FA5}">
                      <a16:colId xmlns:a16="http://schemas.microsoft.com/office/drawing/2014/main" val="20017"/>
                    </a:ext>
                  </a:extLst>
                </a:gridCol>
                <a:gridCol w="278820">
                  <a:extLst>
                    <a:ext uri="{9D8B030D-6E8A-4147-A177-3AD203B41FA5}">
                      <a16:colId xmlns:a16="http://schemas.microsoft.com/office/drawing/2014/main" val="20018"/>
                    </a:ext>
                  </a:extLst>
                </a:gridCol>
                <a:gridCol w="278821">
                  <a:extLst>
                    <a:ext uri="{9D8B030D-6E8A-4147-A177-3AD203B41FA5}">
                      <a16:colId xmlns:a16="http://schemas.microsoft.com/office/drawing/2014/main" val="20019"/>
                    </a:ext>
                  </a:extLst>
                </a:gridCol>
                <a:gridCol w="278820">
                  <a:extLst>
                    <a:ext uri="{9D8B030D-6E8A-4147-A177-3AD203B41FA5}">
                      <a16:colId xmlns:a16="http://schemas.microsoft.com/office/drawing/2014/main" val="20020"/>
                    </a:ext>
                  </a:extLst>
                </a:gridCol>
                <a:gridCol w="278821">
                  <a:extLst>
                    <a:ext uri="{9D8B030D-6E8A-4147-A177-3AD203B41FA5}">
                      <a16:colId xmlns:a16="http://schemas.microsoft.com/office/drawing/2014/main" val="20021"/>
                    </a:ext>
                  </a:extLst>
                </a:gridCol>
                <a:gridCol w="278820">
                  <a:extLst>
                    <a:ext uri="{9D8B030D-6E8A-4147-A177-3AD203B41FA5}">
                      <a16:colId xmlns:a16="http://schemas.microsoft.com/office/drawing/2014/main" val="20022"/>
                    </a:ext>
                  </a:extLst>
                </a:gridCol>
                <a:gridCol w="278821">
                  <a:extLst>
                    <a:ext uri="{9D8B030D-6E8A-4147-A177-3AD203B41FA5}">
                      <a16:colId xmlns:a16="http://schemas.microsoft.com/office/drawing/2014/main" val="20023"/>
                    </a:ext>
                  </a:extLst>
                </a:gridCol>
                <a:gridCol w="278820">
                  <a:extLst>
                    <a:ext uri="{9D8B030D-6E8A-4147-A177-3AD203B41FA5}">
                      <a16:colId xmlns:a16="http://schemas.microsoft.com/office/drawing/2014/main" val="20024"/>
                    </a:ext>
                  </a:extLst>
                </a:gridCol>
                <a:gridCol w="278821">
                  <a:extLst>
                    <a:ext uri="{9D8B030D-6E8A-4147-A177-3AD203B41FA5}">
                      <a16:colId xmlns:a16="http://schemas.microsoft.com/office/drawing/2014/main" val="20025"/>
                    </a:ext>
                  </a:extLst>
                </a:gridCol>
                <a:gridCol w="278820">
                  <a:extLst>
                    <a:ext uri="{9D8B030D-6E8A-4147-A177-3AD203B41FA5}">
                      <a16:colId xmlns:a16="http://schemas.microsoft.com/office/drawing/2014/main" val="20026"/>
                    </a:ext>
                  </a:extLst>
                </a:gridCol>
                <a:gridCol w="278821">
                  <a:extLst>
                    <a:ext uri="{9D8B030D-6E8A-4147-A177-3AD203B41FA5}">
                      <a16:colId xmlns:a16="http://schemas.microsoft.com/office/drawing/2014/main" val="20027"/>
                    </a:ext>
                  </a:extLst>
                </a:gridCol>
                <a:gridCol w="278820">
                  <a:extLst>
                    <a:ext uri="{9D8B030D-6E8A-4147-A177-3AD203B41FA5}">
                      <a16:colId xmlns:a16="http://schemas.microsoft.com/office/drawing/2014/main" val="20028"/>
                    </a:ext>
                  </a:extLst>
                </a:gridCol>
                <a:gridCol w="278821">
                  <a:extLst>
                    <a:ext uri="{9D8B030D-6E8A-4147-A177-3AD203B41FA5}">
                      <a16:colId xmlns:a16="http://schemas.microsoft.com/office/drawing/2014/main" val="20029"/>
                    </a:ext>
                  </a:extLst>
                </a:gridCol>
              </a:tblGrid>
              <a:tr h="47837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a:ln>
                            <a:noFill/>
                          </a:ln>
                          <a:solidFill>
                            <a:schemeClr val="tx1"/>
                          </a:solidFill>
                          <a:effectLst/>
                          <a:latin typeface="ＭＳ Ｐゴシック" charset="-128"/>
                          <a:ea typeface="ＭＳ Ｐゴシック" charset="-128"/>
                        </a:rPr>
                        <a:t>付帯作業</a:t>
                      </a:r>
                    </a:p>
                  </a:txBody>
                  <a:tcPr marL="84406" marR="84406" anchor="ctr" horzOverflow="overflow">
                    <a:lnL w="1905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12700" cap="flat" cmpd="sng" algn="ctr">
                      <a:solidFill>
                        <a:schemeClr val="tx1"/>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837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a:ln>
                            <a:noFill/>
                          </a:ln>
                          <a:solidFill>
                            <a:schemeClr val="tx1"/>
                          </a:solidFill>
                          <a:effectLst/>
                          <a:latin typeface="ＭＳ Ｐゴシック" charset="-128"/>
                          <a:ea typeface="ＭＳ Ｐゴシック" charset="-128"/>
                        </a:rPr>
                        <a:t>付随作業</a:t>
                      </a:r>
                    </a:p>
                  </a:txBody>
                  <a:tcPr marL="84406" marR="84406" anchor="ctr" horzOverflow="overflow">
                    <a:lnL w="1905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12700" cap="flat" cmpd="sng" algn="ctr">
                      <a:solidFill>
                        <a:schemeClr val="tx1"/>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8376">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ja-JP" altLang="en-US" sz="1800" b="1" i="0" u="none" strike="noStrike" cap="none" normalizeH="0" baseline="0" dirty="0">
                          <a:ln>
                            <a:noFill/>
                          </a:ln>
                          <a:solidFill>
                            <a:schemeClr val="accent6">
                              <a:lumMod val="75000"/>
                            </a:schemeClr>
                          </a:solidFill>
                          <a:effectLst>
                            <a:outerShdw blurRad="38100" dist="38100" dir="2700000" algn="tl">
                              <a:srgbClr val="000000">
                                <a:alpha val="43137"/>
                              </a:srgbClr>
                            </a:outerShdw>
                          </a:effectLst>
                          <a:latin typeface="ＭＳ Ｐゴシック" charset="-128"/>
                          <a:ea typeface="ＭＳ Ｐゴシック" charset="-128"/>
                        </a:rPr>
                        <a:t>ＭＣ １号</a:t>
                      </a:r>
                      <a:endParaRPr kumimoji="0" lang="en-US" altLang="ja-JP" sz="1800" b="1" i="0" u="none" strike="noStrike" cap="none" normalizeH="0" baseline="0" dirty="0">
                        <a:ln>
                          <a:noFill/>
                        </a:ln>
                        <a:solidFill>
                          <a:schemeClr val="accent6">
                            <a:lumMod val="75000"/>
                          </a:schemeClr>
                        </a:solidFill>
                        <a:effectLst>
                          <a:outerShdw blurRad="38100" dist="38100" dir="2700000" algn="tl">
                            <a:srgbClr val="000000">
                              <a:alpha val="43137"/>
                            </a:srgbClr>
                          </a:outerShdw>
                        </a:effectLst>
                        <a:latin typeface="ＭＳ Ｐゴシック" charset="-128"/>
                        <a:ea typeface="ＭＳ Ｐゴシック" charset="-128"/>
                      </a:endParaRPr>
                    </a:p>
                  </a:txBody>
                  <a:tcPr marL="84406" marR="84406" anchor="ctr" horzOverflow="overflow">
                    <a:lnL w="1905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12700" cap="flat" cmpd="sng" algn="ctr">
                      <a:solidFill>
                        <a:schemeClr val="tx1"/>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ＭＳ Ｐゴシック" charset="-128"/>
                        <a:ea typeface="ＭＳ Ｐゴシック" charset="-128"/>
                      </a:endParaRPr>
                    </a:p>
                  </a:txBody>
                  <a:tcPr marL="84406" marR="84406" horzOverflow="overflow">
                    <a:lnL w="3175" cap="flat" cmpd="sng" algn="ctr">
                      <a:solidFill>
                        <a:schemeClr val="bg2"/>
                      </a:solid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6" name="表 26">
            <a:extLst>
              <a:ext uri="{FF2B5EF4-FFF2-40B4-BE49-F238E27FC236}">
                <a16:creationId xmlns:a16="http://schemas.microsoft.com/office/drawing/2014/main" id="{288C230B-1D93-4B0D-983E-77C8F3BEC100}"/>
              </a:ext>
            </a:extLst>
          </p:cNvPr>
          <p:cNvGraphicFramePr>
            <a:graphicFrameLocks noGrp="1"/>
          </p:cNvGraphicFramePr>
          <p:nvPr>
            <p:extLst>
              <p:ext uri="{D42A27DB-BD31-4B8C-83A1-F6EECF244321}">
                <p14:modId xmlns:p14="http://schemas.microsoft.com/office/powerpoint/2010/main" val="176258725"/>
              </p:ext>
            </p:extLst>
          </p:nvPr>
        </p:nvGraphicFramePr>
        <p:xfrm>
          <a:off x="9646196" y="3405635"/>
          <a:ext cx="1762627" cy="1097280"/>
        </p:xfrm>
        <a:graphic>
          <a:graphicData uri="http://schemas.openxmlformats.org/drawingml/2006/table">
            <a:tbl>
              <a:tblPr firstRow="1" bandRow="1">
                <a:tableStyleId>{5940675A-B579-460E-94D1-54222C63F5DA}</a:tableStyleId>
              </a:tblPr>
              <a:tblGrid>
                <a:gridCol w="617220">
                  <a:extLst>
                    <a:ext uri="{9D8B030D-6E8A-4147-A177-3AD203B41FA5}">
                      <a16:colId xmlns:a16="http://schemas.microsoft.com/office/drawing/2014/main" val="2925143111"/>
                    </a:ext>
                  </a:extLst>
                </a:gridCol>
                <a:gridCol w="567121">
                  <a:extLst>
                    <a:ext uri="{9D8B030D-6E8A-4147-A177-3AD203B41FA5}">
                      <a16:colId xmlns:a16="http://schemas.microsoft.com/office/drawing/2014/main" val="3252705628"/>
                    </a:ext>
                  </a:extLst>
                </a:gridCol>
                <a:gridCol w="578286">
                  <a:extLst>
                    <a:ext uri="{9D8B030D-6E8A-4147-A177-3AD203B41FA5}">
                      <a16:colId xmlns:a16="http://schemas.microsoft.com/office/drawing/2014/main" val="280063968"/>
                    </a:ext>
                  </a:extLst>
                </a:gridCol>
              </a:tblGrid>
              <a:tr h="339410">
                <a:tc>
                  <a:txBody>
                    <a:bodyPr/>
                    <a:lstStyle/>
                    <a:p>
                      <a:endParaRPr kumimoji="1" lang="ja-JP" altLang="en-US" dirty="0"/>
                    </a:p>
                  </a:txBody>
                  <a:tcPr>
                    <a:lnL w="12700" cmpd="sng">
                      <a:noFill/>
                    </a:lnL>
                    <a:lnT w="12700" cmpd="sng">
                      <a:noFill/>
                    </a:lnT>
                  </a:tcPr>
                </a:tc>
                <a:tc>
                  <a:txBody>
                    <a:bodyPr/>
                    <a:lstStyle/>
                    <a:p>
                      <a:pPr algn="ctr"/>
                      <a:r>
                        <a:rPr kumimoji="1" lang="ja-JP" altLang="en-US" sz="1400" dirty="0"/>
                        <a:t>稼働</a:t>
                      </a:r>
                    </a:p>
                  </a:txBody>
                  <a:tcPr/>
                </a:tc>
                <a:tc>
                  <a:txBody>
                    <a:bodyPr/>
                    <a:lstStyle/>
                    <a:p>
                      <a:pPr algn="ctr"/>
                      <a:r>
                        <a:rPr kumimoji="1" lang="ja-JP" altLang="en-US" sz="1400" dirty="0"/>
                        <a:t>停止</a:t>
                      </a:r>
                    </a:p>
                  </a:txBody>
                  <a:tcPr/>
                </a:tc>
                <a:extLst>
                  <a:ext uri="{0D108BD9-81ED-4DB2-BD59-A6C34878D82A}">
                    <a16:rowId xmlns:a16="http://schemas.microsoft.com/office/drawing/2014/main" val="2147970138"/>
                  </a:ext>
                </a:extLst>
              </a:tr>
              <a:tr h="0">
                <a:tc>
                  <a:txBody>
                    <a:bodyPr/>
                    <a:lstStyle/>
                    <a:p>
                      <a:pPr algn="ctr"/>
                      <a:r>
                        <a:rPr kumimoji="1" lang="ja-JP" altLang="en-US" sz="1400" dirty="0"/>
                        <a:t>人</a:t>
                      </a:r>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599435650"/>
                  </a:ext>
                </a:extLst>
              </a:tr>
              <a:tr h="339410">
                <a:tc>
                  <a:txBody>
                    <a:bodyPr/>
                    <a:lstStyle/>
                    <a:p>
                      <a:pPr algn="ctr"/>
                      <a:r>
                        <a:rPr kumimoji="1" lang="ja-JP" altLang="en-US" sz="1400" dirty="0"/>
                        <a:t>設備</a:t>
                      </a:r>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590078066"/>
                  </a:ext>
                </a:extLst>
              </a:tr>
            </a:tbl>
          </a:graphicData>
        </a:graphic>
      </p:graphicFrame>
      <p:grpSp>
        <p:nvGrpSpPr>
          <p:cNvPr id="65" name="グループ化 64">
            <a:extLst>
              <a:ext uri="{FF2B5EF4-FFF2-40B4-BE49-F238E27FC236}">
                <a16:creationId xmlns:a16="http://schemas.microsoft.com/office/drawing/2014/main" id="{72CB985A-898A-71E5-096A-06391DBD041E}"/>
              </a:ext>
            </a:extLst>
          </p:cNvPr>
          <p:cNvGrpSpPr/>
          <p:nvPr/>
        </p:nvGrpSpPr>
        <p:grpSpPr>
          <a:xfrm>
            <a:off x="1760222" y="5931334"/>
            <a:ext cx="7384273" cy="369332"/>
            <a:chOff x="1760222" y="5744296"/>
            <a:chExt cx="7384273" cy="369332"/>
          </a:xfrm>
        </p:grpSpPr>
        <p:sp>
          <p:nvSpPr>
            <p:cNvPr id="35" name="テキスト ボックス 34">
              <a:extLst>
                <a:ext uri="{FF2B5EF4-FFF2-40B4-BE49-F238E27FC236}">
                  <a16:creationId xmlns:a16="http://schemas.microsoft.com/office/drawing/2014/main" id="{2EFA631C-E7C5-4EE1-AC69-836EB04ACF4C}"/>
                </a:ext>
              </a:extLst>
            </p:cNvPr>
            <p:cNvSpPr txBox="1"/>
            <p:nvPr/>
          </p:nvSpPr>
          <p:spPr>
            <a:xfrm>
              <a:off x="1760222" y="5744296"/>
              <a:ext cx="850876" cy="369332"/>
            </a:xfrm>
            <a:prstGeom prst="rect">
              <a:avLst/>
            </a:prstGeom>
            <a:noFill/>
            <a:ln w="9525">
              <a:noFill/>
            </a:ln>
          </p:spPr>
          <p:txBody>
            <a:bodyPr wrap="square" rtlCol="0">
              <a:spAutoFit/>
            </a:bodyPr>
            <a:lstStyle/>
            <a:p>
              <a:pPr algn="l"/>
              <a:r>
                <a:rPr kumimoji="1" lang="ja-JP" altLang="en-US" b="1" dirty="0">
                  <a:latin typeface="ＤＦＧ平成丸ゴシック体W4" panose="020F0400010101010101" pitchFamily="50" charset="-128"/>
                  <a:ea typeface="ＤＦＧ平成丸ゴシック体W4" panose="020F0400010101010101" pitchFamily="50" charset="-128"/>
                </a:rPr>
                <a:t>書き方</a:t>
              </a:r>
            </a:p>
          </p:txBody>
        </p:sp>
        <p:sp>
          <p:nvSpPr>
            <p:cNvPr id="36" name="テキスト ボックス 35">
              <a:extLst>
                <a:ext uri="{FF2B5EF4-FFF2-40B4-BE49-F238E27FC236}">
                  <a16:creationId xmlns:a16="http://schemas.microsoft.com/office/drawing/2014/main" id="{1D9CF46B-D15E-498B-BE5C-E8016A762645}"/>
                </a:ext>
              </a:extLst>
            </p:cNvPr>
            <p:cNvSpPr txBox="1"/>
            <p:nvPr/>
          </p:nvSpPr>
          <p:spPr>
            <a:xfrm>
              <a:off x="2977422" y="5744489"/>
              <a:ext cx="6167073" cy="368947"/>
            </a:xfrm>
            <a:prstGeom prst="rect">
              <a:avLst/>
            </a:prstGeom>
            <a:noFill/>
            <a:ln w="9525">
              <a:noFill/>
            </a:ln>
          </p:spPr>
          <p:txBody>
            <a:bodyPr wrap="none" rtlCol="0">
              <a:spAutoFit/>
            </a:bodyPr>
            <a:lstStyle/>
            <a:p>
              <a:pPr algn="l">
                <a:lnSpc>
                  <a:spcPts val="2400"/>
                </a:lnSpc>
              </a:pPr>
              <a:r>
                <a:rPr kumimoji="1" lang="ja-JP" altLang="en-US" u="sng" dirty="0">
                  <a:solidFill>
                    <a:schemeClr val="tx1">
                      <a:lumMod val="75000"/>
                      <a:lumOff val="25000"/>
                    </a:schemeClr>
                  </a:solidFill>
                  <a:latin typeface="+mn-ea"/>
                </a:rPr>
                <a:t>内作業</a:t>
              </a:r>
              <a:r>
                <a:rPr lang="ja-JP" altLang="en-US" u="sng" dirty="0">
                  <a:solidFill>
                    <a:schemeClr val="tx1">
                      <a:lumMod val="75000"/>
                      <a:lumOff val="25000"/>
                    </a:schemeClr>
                  </a:solidFill>
                  <a:latin typeface="+mn-ea"/>
                </a:rPr>
                <a:t>は</a:t>
              </a:r>
              <a:r>
                <a:rPr kumimoji="1" lang="ja-JP" altLang="en-US" u="sng" dirty="0">
                  <a:solidFill>
                    <a:schemeClr val="tx1">
                      <a:lumMod val="75000"/>
                      <a:lumOff val="25000"/>
                    </a:schemeClr>
                  </a:solidFill>
                  <a:latin typeface="+mn-ea"/>
                </a:rPr>
                <a:t>設備の欄に記入、</a:t>
              </a:r>
              <a:r>
                <a:rPr kumimoji="1" lang="ja-JP" altLang="en-US" dirty="0">
                  <a:solidFill>
                    <a:schemeClr val="tx1">
                      <a:lumMod val="75000"/>
                      <a:lumOff val="25000"/>
                    </a:schemeClr>
                  </a:solidFill>
                  <a:latin typeface="+mn-ea"/>
                </a:rPr>
                <a:t>　</a:t>
              </a:r>
              <a:r>
                <a:rPr lang="ja-JP" altLang="en-US" dirty="0">
                  <a:solidFill>
                    <a:schemeClr val="tx1">
                      <a:lumMod val="75000"/>
                      <a:lumOff val="25000"/>
                    </a:schemeClr>
                  </a:solidFill>
                  <a:latin typeface="+mn-ea"/>
                </a:rPr>
                <a:t>作業の停止は付随作業欄に記入</a:t>
              </a:r>
              <a:endParaRPr kumimoji="1" lang="ja-JP" altLang="en-US" dirty="0">
                <a:solidFill>
                  <a:schemeClr val="tx1">
                    <a:lumMod val="75000"/>
                    <a:lumOff val="25000"/>
                  </a:schemeClr>
                </a:solidFill>
                <a:latin typeface="+mn-ea"/>
              </a:endParaRPr>
            </a:p>
          </p:txBody>
        </p:sp>
      </p:grpSp>
      <p:grpSp>
        <p:nvGrpSpPr>
          <p:cNvPr id="30" name="グループ化 29">
            <a:extLst>
              <a:ext uri="{FF2B5EF4-FFF2-40B4-BE49-F238E27FC236}">
                <a16:creationId xmlns:a16="http://schemas.microsoft.com/office/drawing/2014/main" id="{4936E80A-7B22-96F1-9DF6-F3CFD519C1E4}"/>
              </a:ext>
            </a:extLst>
          </p:cNvPr>
          <p:cNvGrpSpPr/>
          <p:nvPr/>
        </p:nvGrpSpPr>
        <p:grpSpPr>
          <a:xfrm>
            <a:off x="9465844" y="3320499"/>
            <a:ext cx="1858466" cy="999097"/>
            <a:chOff x="9465844" y="3471388"/>
            <a:chExt cx="1858466" cy="999097"/>
          </a:xfrm>
        </p:grpSpPr>
        <p:grpSp>
          <p:nvGrpSpPr>
            <p:cNvPr id="50" name="グループ化 49">
              <a:extLst>
                <a:ext uri="{FF2B5EF4-FFF2-40B4-BE49-F238E27FC236}">
                  <a16:creationId xmlns:a16="http://schemas.microsoft.com/office/drawing/2014/main" id="{BF9E7C5E-FF53-8B02-D269-9EC8F6103EB9}"/>
                </a:ext>
              </a:extLst>
            </p:cNvPr>
            <p:cNvGrpSpPr/>
            <p:nvPr/>
          </p:nvGrpSpPr>
          <p:grpSpPr>
            <a:xfrm>
              <a:off x="10383922" y="4120537"/>
              <a:ext cx="940388" cy="349948"/>
              <a:chOff x="10704686" y="2305755"/>
              <a:chExt cx="940388" cy="349948"/>
            </a:xfrm>
          </p:grpSpPr>
          <p:cxnSp>
            <p:nvCxnSpPr>
              <p:cNvPr id="32" name="直線コネクタ 31">
                <a:extLst>
                  <a:ext uri="{FF2B5EF4-FFF2-40B4-BE49-F238E27FC236}">
                    <a16:creationId xmlns:a16="http://schemas.microsoft.com/office/drawing/2014/main" id="{D83AB214-5A16-424A-92C0-A0E2C9E35997}"/>
                  </a:ext>
                </a:extLst>
              </p:cNvPr>
              <p:cNvCxnSpPr>
                <a:cxnSpLocks/>
              </p:cNvCxnSpPr>
              <p:nvPr/>
            </p:nvCxnSpPr>
            <p:spPr>
              <a:xfrm>
                <a:off x="10704686" y="2655703"/>
                <a:ext cx="360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1E0617C9-F724-44D0-9885-9D58D664589B}"/>
                  </a:ext>
                </a:extLst>
              </p:cNvPr>
              <p:cNvCxnSpPr>
                <a:cxnSpLocks/>
              </p:cNvCxnSpPr>
              <p:nvPr/>
            </p:nvCxnSpPr>
            <p:spPr>
              <a:xfrm>
                <a:off x="11285074" y="2655703"/>
                <a:ext cx="360000" cy="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B7F372E0-E156-4D34-9099-0F3A7131FBB6}"/>
                  </a:ext>
                </a:extLst>
              </p:cNvPr>
              <p:cNvCxnSpPr>
                <a:cxnSpLocks/>
              </p:cNvCxnSpPr>
              <p:nvPr/>
            </p:nvCxnSpPr>
            <p:spPr>
              <a:xfrm>
                <a:off x="11285074" y="2305755"/>
                <a:ext cx="360000" cy="0"/>
              </a:xfrm>
              <a:prstGeom prst="line">
                <a:avLst/>
              </a:prstGeom>
              <a:ln w="3810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FB4DFEC2-DD94-43B9-8698-F1691F3A373F}"/>
                  </a:ext>
                </a:extLst>
              </p:cNvPr>
              <p:cNvCxnSpPr>
                <a:cxnSpLocks/>
              </p:cNvCxnSpPr>
              <p:nvPr/>
            </p:nvCxnSpPr>
            <p:spPr>
              <a:xfrm>
                <a:off x="10704686" y="2305755"/>
                <a:ext cx="360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94" name="テキスト ボックス 93">
              <a:extLst>
                <a:ext uri="{FF2B5EF4-FFF2-40B4-BE49-F238E27FC236}">
                  <a16:creationId xmlns:a16="http://schemas.microsoft.com/office/drawing/2014/main" id="{187281D5-11C2-4698-AD02-332D3CF225CB}"/>
                </a:ext>
              </a:extLst>
            </p:cNvPr>
            <p:cNvSpPr txBox="1"/>
            <p:nvPr/>
          </p:nvSpPr>
          <p:spPr>
            <a:xfrm>
              <a:off x="9465844" y="3471388"/>
              <a:ext cx="690187" cy="369332"/>
            </a:xfrm>
            <a:prstGeom prst="rect">
              <a:avLst/>
            </a:prstGeom>
            <a:noFill/>
            <a:ln w="9525">
              <a:noFill/>
            </a:ln>
          </p:spPr>
          <p:txBody>
            <a:bodyPr wrap="square" rtlCol="0">
              <a:spAutoFit/>
            </a:bodyPr>
            <a:lstStyle/>
            <a:p>
              <a:pPr algn="l"/>
              <a:r>
                <a:rPr kumimoji="1" lang="ja-JP" altLang="en-US" dirty="0">
                  <a:solidFill>
                    <a:schemeClr val="tx1">
                      <a:lumMod val="75000"/>
                      <a:lumOff val="25000"/>
                    </a:schemeClr>
                  </a:solidFill>
                  <a:latin typeface="ＤＦＧ平成丸ゴシック体W4" panose="020F0400010101010101" pitchFamily="50" charset="-128"/>
                  <a:ea typeface="ＤＦＧ平成丸ゴシック体W4" panose="020F0400010101010101" pitchFamily="50" charset="-128"/>
                </a:rPr>
                <a:t>凡例</a:t>
              </a:r>
            </a:p>
          </p:txBody>
        </p:sp>
      </p:grpSp>
      <p:grpSp>
        <p:nvGrpSpPr>
          <p:cNvPr id="56" name="グループ化 55">
            <a:extLst>
              <a:ext uri="{FF2B5EF4-FFF2-40B4-BE49-F238E27FC236}">
                <a16:creationId xmlns:a16="http://schemas.microsoft.com/office/drawing/2014/main" id="{AAD20CAB-782F-A19B-53A0-49633CF1E5E3}"/>
              </a:ext>
            </a:extLst>
          </p:cNvPr>
          <p:cNvGrpSpPr/>
          <p:nvPr/>
        </p:nvGrpSpPr>
        <p:grpSpPr>
          <a:xfrm>
            <a:off x="1760222" y="1210146"/>
            <a:ext cx="9733905" cy="1898374"/>
            <a:chOff x="1760222" y="1507241"/>
            <a:chExt cx="9733905" cy="1898374"/>
          </a:xfrm>
        </p:grpSpPr>
        <p:grpSp>
          <p:nvGrpSpPr>
            <p:cNvPr id="51" name="グループ化 50">
              <a:extLst>
                <a:ext uri="{FF2B5EF4-FFF2-40B4-BE49-F238E27FC236}">
                  <a16:creationId xmlns:a16="http://schemas.microsoft.com/office/drawing/2014/main" id="{88B66A9A-2F03-0460-9AE5-7FD3EED93A71}"/>
                </a:ext>
              </a:extLst>
            </p:cNvPr>
            <p:cNvGrpSpPr/>
            <p:nvPr/>
          </p:nvGrpSpPr>
          <p:grpSpPr>
            <a:xfrm>
              <a:off x="3228518" y="1734423"/>
              <a:ext cx="7667840" cy="276999"/>
              <a:chOff x="3228518" y="1734423"/>
              <a:chExt cx="7667840" cy="276999"/>
            </a:xfrm>
          </p:grpSpPr>
          <p:sp>
            <p:nvSpPr>
              <p:cNvPr id="95" name="テキスト ボックス 94">
                <a:extLst>
                  <a:ext uri="{FF2B5EF4-FFF2-40B4-BE49-F238E27FC236}">
                    <a16:creationId xmlns:a16="http://schemas.microsoft.com/office/drawing/2014/main" id="{84B203B0-95F4-4320-9E9C-338D2A8459D4}"/>
                  </a:ext>
                </a:extLst>
              </p:cNvPr>
              <p:cNvSpPr txBox="1"/>
              <p:nvPr/>
            </p:nvSpPr>
            <p:spPr>
              <a:xfrm>
                <a:off x="3228518" y="1734423"/>
                <a:ext cx="312272" cy="276999"/>
              </a:xfrm>
              <a:prstGeom prst="rect">
                <a:avLst/>
              </a:prstGeom>
              <a:noFill/>
              <a:ln w="9525">
                <a:noFill/>
              </a:ln>
            </p:spPr>
            <p:txBody>
              <a:bodyPr wrap="square" rtlCol="0">
                <a:spAutoFit/>
              </a:bodyPr>
              <a:lstStyle/>
              <a:p>
                <a:pPr algn="ctr"/>
                <a:r>
                  <a:rPr kumimoji="1" lang="en-US" altLang="ja-JP" sz="1200" dirty="0"/>
                  <a:t>0</a:t>
                </a:r>
                <a:r>
                  <a:rPr kumimoji="1" lang="ja-JP" altLang="en-US" sz="1200" dirty="0"/>
                  <a:t>　</a:t>
                </a:r>
              </a:p>
            </p:txBody>
          </p:sp>
          <p:sp>
            <p:nvSpPr>
              <p:cNvPr id="96" name="テキスト ボックス 95">
                <a:extLst>
                  <a:ext uri="{FF2B5EF4-FFF2-40B4-BE49-F238E27FC236}">
                    <a16:creationId xmlns:a16="http://schemas.microsoft.com/office/drawing/2014/main" id="{631B817F-5A53-4004-8E0B-13B705D779D2}"/>
                  </a:ext>
                </a:extLst>
              </p:cNvPr>
              <p:cNvSpPr txBox="1"/>
              <p:nvPr/>
            </p:nvSpPr>
            <p:spPr>
              <a:xfrm>
                <a:off x="4585443" y="1734423"/>
                <a:ext cx="395632" cy="276999"/>
              </a:xfrm>
              <a:prstGeom prst="rect">
                <a:avLst/>
              </a:prstGeom>
              <a:noFill/>
              <a:ln w="9525">
                <a:noFill/>
              </a:ln>
            </p:spPr>
            <p:txBody>
              <a:bodyPr wrap="square" rtlCol="0">
                <a:spAutoFit/>
              </a:bodyPr>
              <a:lstStyle/>
              <a:p>
                <a:pPr algn="ctr"/>
                <a:r>
                  <a:rPr kumimoji="1" lang="en-US" altLang="ja-JP" sz="1200" dirty="0"/>
                  <a:t>30</a:t>
                </a:r>
                <a:r>
                  <a:rPr kumimoji="1" lang="ja-JP" altLang="en-US" sz="1200" dirty="0"/>
                  <a:t>　</a:t>
                </a:r>
              </a:p>
            </p:txBody>
          </p:sp>
          <p:sp>
            <p:nvSpPr>
              <p:cNvPr id="97" name="テキスト ボックス 96">
                <a:extLst>
                  <a:ext uri="{FF2B5EF4-FFF2-40B4-BE49-F238E27FC236}">
                    <a16:creationId xmlns:a16="http://schemas.microsoft.com/office/drawing/2014/main" id="{DDF3FF4E-98E6-4688-9FE0-8DAFF9D1B354}"/>
                  </a:ext>
                </a:extLst>
              </p:cNvPr>
              <p:cNvSpPr txBox="1"/>
              <p:nvPr/>
            </p:nvSpPr>
            <p:spPr>
              <a:xfrm>
                <a:off x="6013821" y="1734423"/>
                <a:ext cx="395632" cy="276999"/>
              </a:xfrm>
              <a:prstGeom prst="rect">
                <a:avLst/>
              </a:prstGeom>
              <a:noFill/>
              <a:ln w="9525">
                <a:noFill/>
              </a:ln>
            </p:spPr>
            <p:txBody>
              <a:bodyPr wrap="square" rtlCol="0">
                <a:spAutoFit/>
              </a:bodyPr>
              <a:lstStyle/>
              <a:p>
                <a:pPr algn="ctr"/>
                <a:r>
                  <a:rPr kumimoji="1" lang="en-US" altLang="ja-JP" sz="1200" dirty="0"/>
                  <a:t>60</a:t>
                </a:r>
                <a:r>
                  <a:rPr kumimoji="1" lang="ja-JP" altLang="en-US" sz="1200" dirty="0"/>
                  <a:t>　</a:t>
                </a:r>
              </a:p>
            </p:txBody>
          </p:sp>
          <p:sp>
            <p:nvSpPr>
              <p:cNvPr id="98" name="テキスト ボックス 97">
                <a:extLst>
                  <a:ext uri="{FF2B5EF4-FFF2-40B4-BE49-F238E27FC236}">
                    <a16:creationId xmlns:a16="http://schemas.microsoft.com/office/drawing/2014/main" id="{54168A00-024B-4977-8509-6EC2165AB04E}"/>
                  </a:ext>
                </a:extLst>
              </p:cNvPr>
              <p:cNvSpPr txBox="1"/>
              <p:nvPr/>
            </p:nvSpPr>
            <p:spPr>
              <a:xfrm>
                <a:off x="7439429" y="1734423"/>
                <a:ext cx="395632" cy="276999"/>
              </a:xfrm>
              <a:prstGeom prst="rect">
                <a:avLst/>
              </a:prstGeom>
              <a:noFill/>
              <a:ln w="9525">
                <a:noFill/>
              </a:ln>
            </p:spPr>
            <p:txBody>
              <a:bodyPr wrap="square" rtlCol="0">
                <a:spAutoFit/>
              </a:bodyPr>
              <a:lstStyle/>
              <a:p>
                <a:pPr algn="ctr"/>
                <a:r>
                  <a:rPr kumimoji="1" lang="en-US" altLang="ja-JP" sz="1200" dirty="0"/>
                  <a:t>90</a:t>
                </a:r>
                <a:r>
                  <a:rPr kumimoji="1" lang="ja-JP" altLang="en-US" sz="1200" dirty="0"/>
                  <a:t>　</a:t>
                </a:r>
              </a:p>
            </p:txBody>
          </p:sp>
          <p:sp>
            <p:nvSpPr>
              <p:cNvPr id="103" name="テキスト ボックス 102">
                <a:extLst>
                  <a:ext uri="{FF2B5EF4-FFF2-40B4-BE49-F238E27FC236}">
                    <a16:creationId xmlns:a16="http://schemas.microsoft.com/office/drawing/2014/main" id="{E0F24D50-6CFE-49C4-8144-9AB849A8E686}"/>
                  </a:ext>
                </a:extLst>
              </p:cNvPr>
              <p:cNvSpPr txBox="1"/>
              <p:nvPr/>
            </p:nvSpPr>
            <p:spPr>
              <a:xfrm>
                <a:off x="8823158" y="1734423"/>
                <a:ext cx="545407" cy="276999"/>
              </a:xfrm>
              <a:prstGeom prst="rect">
                <a:avLst/>
              </a:prstGeom>
              <a:noFill/>
              <a:ln w="9525">
                <a:noFill/>
              </a:ln>
            </p:spPr>
            <p:txBody>
              <a:bodyPr wrap="square" rtlCol="0">
                <a:spAutoFit/>
              </a:bodyPr>
              <a:lstStyle/>
              <a:p>
                <a:pPr algn="ctr"/>
                <a:r>
                  <a:rPr kumimoji="1" lang="en-US" altLang="ja-JP" sz="1200" dirty="0"/>
                  <a:t>120</a:t>
                </a:r>
                <a:r>
                  <a:rPr kumimoji="1" lang="ja-JP" altLang="en-US" sz="1200" dirty="0"/>
                  <a:t>　</a:t>
                </a:r>
              </a:p>
            </p:txBody>
          </p:sp>
          <p:sp>
            <p:nvSpPr>
              <p:cNvPr id="104" name="テキスト ボックス 103">
                <a:extLst>
                  <a:ext uri="{FF2B5EF4-FFF2-40B4-BE49-F238E27FC236}">
                    <a16:creationId xmlns:a16="http://schemas.microsoft.com/office/drawing/2014/main" id="{008A8231-1B29-4C72-9ED6-4E8D1D755203}"/>
                  </a:ext>
                </a:extLst>
              </p:cNvPr>
              <p:cNvSpPr txBox="1"/>
              <p:nvPr/>
            </p:nvSpPr>
            <p:spPr>
              <a:xfrm>
                <a:off x="10201464" y="1734423"/>
                <a:ext cx="694894" cy="276999"/>
              </a:xfrm>
              <a:prstGeom prst="rect">
                <a:avLst/>
              </a:prstGeom>
              <a:noFill/>
              <a:ln w="9525">
                <a:noFill/>
              </a:ln>
            </p:spPr>
            <p:txBody>
              <a:bodyPr wrap="square" rtlCol="0">
                <a:spAutoFit/>
              </a:bodyPr>
              <a:lstStyle/>
              <a:p>
                <a:pPr algn="ctr"/>
                <a:r>
                  <a:rPr kumimoji="1" lang="en-US" altLang="ja-JP" sz="1200" dirty="0"/>
                  <a:t>150</a:t>
                </a:r>
                <a:r>
                  <a:rPr kumimoji="1" lang="ja-JP" altLang="en-US" sz="1200" dirty="0"/>
                  <a:t>分　</a:t>
                </a:r>
              </a:p>
            </p:txBody>
          </p:sp>
        </p:grpSp>
        <p:cxnSp>
          <p:nvCxnSpPr>
            <p:cNvPr id="9" name="直線コネクタ 8">
              <a:extLst>
                <a:ext uri="{FF2B5EF4-FFF2-40B4-BE49-F238E27FC236}">
                  <a16:creationId xmlns:a16="http://schemas.microsoft.com/office/drawing/2014/main" id="{55707E84-A987-4FCD-A565-C0E7EEED2160}"/>
                </a:ext>
              </a:extLst>
            </p:cNvPr>
            <p:cNvCxnSpPr>
              <a:cxnSpLocks/>
            </p:cNvCxnSpPr>
            <p:nvPr/>
          </p:nvCxnSpPr>
          <p:spPr>
            <a:xfrm>
              <a:off x="5256619" y="1949445"/>
              <a:ext cx="0" cy="1456170"/>
            </a:xfrm>
            <a:prstGeom prst="line">
              <a:avLst/>
            </a:prstGeom>
            <a:ln w="63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A48DD94B-0C31-4B4B-946C-FE6FAD068066}"/>
                </a:ext>
              </a:extLst>
            </p:cNvPr>
            <p:cNvCxnSpPr>
              <a:cxnSpLocks/>
            </p:cNvCxnSpPr>
            <p:nvPr/>
          </p:nvCxnSpPr>
          <p:spPr>
            <a:xfrm>
              <a:off x="5732745" y="1949445"/>
              <a:ext cx="0" cy="1456170"/>
            </a:xfrm>
            <a:prstGeom prst="line">
              <a:avLst/>
            </a:prstGeom>
            <a:ln w="63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D378A3FF-762C-4078-936E-221BFE16CC2A}"/>
                </a:ext>
              </a:extLst>
            </p:cNvPr>
            <p:cNvCxnSpPr>
              <a:cxnSpLocks/>
            </p:cNvCxnSpPr>
            <p:nvPr/>
          </p:nvCxnSpPr>
          <p:spPr>
            <a:xfrm>
              <a:off x="6208871" y="1949445"/>
              <a:ext cx="0" cy="1456170"/>
            </a:xfrm>
            <a:prstGeom prst="line">
              <a:avLst/>
            </a:prstGeom>
            <a:ln w="63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BEF9EE1B-5E56-4C3B-97DE-036FFE43C80C}"/>
                </a:ext>
              </a:extLst>
            </p:cNvPr>
            <p:cNvCxnSpPr>
              <a:cxnSpLocks/>
            </p:cNvCxnSpPr>
            <p:nvPr/>
          </p:nvCxnSpPr>
          <p:spPr>
            <a:xfrm>
              <a:off x="6684997" y="1949445"/>
              <a:ext cx="0" cy="1456170"/>
            </a:xfrm>
            <a:prstGeom prst="line">
              <a:avLst/>
            </a:prstGeom>
            <a:ln w="63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99018B3A-6B1D-45EB-A908-3D03BAD1EB86}"/>
                </a:ext>
              </a:extLst>
            </p:cNvPr>
            <p:cNvCxnSpPr>
              <a:cxnSpLocks/>
            </p:cNvCxnSpPr>
            <p:nvPr/>
          </p:nvCxnSpPr>
          <p:spPr>
            <a:xfrm>
              <a:off x="7161123" y="1949445"/>
              <a:ext cx="0" cy="1456170"/>
            </a:xfrm>
            <a:prstGeom prst="line">
              <a:avLst/>
            </a:prstGeom>
            <a:ln w="63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52CF70FD-96D6-427E-ACAF-26EC491DA0AB}"/>
                </a:ext>
              </a:extLst>
            </p:cNvPr>
            <p:cNvCxnSpPr>
              <a:cxnSpLocks/>
            </p:cNvCxnSpPr>
            <p:nvPr/>
          </p:nvCxnSpPr>
          <p:spPr>
            <a:xfrm>
              <a:off x="7637249" y="1949445"/>
              <a:ext cx="0" cy="1456170"/>
            </a:xfrm>
            <a:prstGeom prst="line">
              <a:avLst/>
            </a:prstGeom>
            <a:ln w="63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373DBE95-CE87-4FCF-BE04-217D4BF11928}"/>
                </a:ext>
              </a:extLst>
            </p:cNvPr>
            <p:cNvCxnSpPr>
              <a:cxnSpLocks/>
            </p:cNvCxnSpPr>
            <p:nvPr/>
          </p:nvCxnSpPr>
          <p:spPr>
            <a:xfrm>
              <a:off x="8113375" y="1949445"/>
              <a:ext cx="0" cy="1456170"/>
            </a:xfrm>
            <a:prstGeom prst="line">
              <a:avLst/>
            </a:prstGeom>
            <a:ln w="63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2895ABD1-E9F8-416B-9919-60465DB52CA5}"/>
                </a:ext>
              </a:extLst>
            </p:cNvPr>
            <p:cNvCxnSpPr>
              <a:cxnSpLocks/>
            </p:cNvCxnSpPr>
            <p:nvPr/>
          </p:nvCxnSpPr>
          <p:spPr>
            <a:xfrm>
              <a:off x="8589501" y="1949445"/>
              <a:ext cx="0" cy="1456170"/>
            </a:xfrm>
            <a:prstGeom prst="line">
              <a:avLst/>
            </a:prstGeom>
            <a:ln w="63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C2F2FB45-458D-4B5B-9E96-7AE0EEBAF631}"/>
                </a:ext>
              </a:extLst>
            </p:cNvPr>
            <p:cNvCxnSpPr>
              <a:cxnSpLocks/>
            </p:cNvCxnSpPr>
            <p:nvPr/>
          </p:nvCxnSpPr>
          <p:spPr>
            <a:xfrm>
              <a:off x="9065627" y="1949445"/>
              <a:ext cx="0" cy="1456170"/>
            </a:xfrm>
            <a:prstGeom prst="line">
              <a:avLst/>
            </a:prstGeom>
            <a:ln w="63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037B620D-2347-4073-B3FC-F9D86273A816}"/>
                </a:ext>
              </a:extLst>
            </p:cNvPr>
            <p:cNvCxnSpPr>
              <a:cxnSpLocks/>
            </p:cNvCxnSpPr>
            <p:nvPr/>
          </p:nvCxnSpPr>
          <p:spPr>
            <a:xfrm>
              <a:off x="9541753" y="1949445"/>
              <a:ext cx="0" cy="1456170"/>
            </a:xfrm>
            <a:prstGeom prst="line">
              <a:avLst/>
            </a:prstGeom>
            <a:ln w="63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506F9885-050B-4A1E-9AAB-B99E024B9CC2}"/>
                </a:ext>
              </a:extLst>
            </p:cNvPr>
            <p:cNvCxnSpPr>
              <a:cxnSpLocks/>
            </p:cNvCxnSpPr>
            <p:nvPr/>
          </p:nvCxnSpPr>
          <p:spPr>
            <a:xfrm>
              <a:off x="10017879" y="1949445"/>
              <a:ext cx="0" cy="1456170"/>
            </a:xfrm>
            <a:prstGeom prst="line">
              <a:avLst/>
            </a:prstGeom>
            <a:ln w="63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B99A4CE2-408F-45A1-BD66-6424B21E41E2}"/>
                </a:ext>
              </a:extLst>
            </p:cNvPr>
            <p:cNvCxnSpPr>
              <a:cxnSpLocks/>
            </p:cNvCxnSpPr>
            <p:nvPr/>
          </p:nvCxnSpPr>
          <p:spPr>
            <a:xfrm>
              <a:off x="10494005" y="1949445"/>
              <a:ext cx="0" cy="1456170"/>
            </a:xfrm>
            <a:prstGeom prst="line">
              <a:avLst/>
            </a:prstGeom>
            <a:ln w="63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F89A42CE-5A46-48A2-AD58-AACC3AF65A80}"/>
                </a:ext>
              </a:extLst>
            </p:cNvPr>
            <p:cNvCxnSpPr>
              <a:cxnSpLocks/>
            </p:cNvCxnSpPr>
            <p:nvPr/>
          </p:nvCxnSpPr>
          <p:spPr>
            <a:xfrm>
              <a:off x="10970127" y="1949445"/>
              <a:ext cx="0" cy="1456170"/>
            </a:xfrm>
            <a:prstGeom prst="line">
              <a:avLst/>
            </a:prstGeom>
            <a:ln w="63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D18025C0-07D5-4B2B-8890-544EA113EE9E}"/>
                </a:ext>
              </a:extLst>
            </p:cNvPr>
            <p:cNvCxnSpPr>
              <a:cxnSpLocks/>
            </p:cNvCxnSpPr>
            <p:nvPr/>
          </p:nvCxnSpPr>
          <p:spPr>
            <a:xfrm>
              <a:off x="4780493" y="1949445"/>
              <a:ext cx="0" cy="1456170"/>
            </a:xfrm>
            <a:prstGeom prst="line">
              <a:avLst/>
            </a:prstGeom>
            <a:ln w="63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83E28826-25C7-4D66-9BC5-D540ECFE4E24}"/>
                </a:ext>
              </a:extLst>
            </p:cNvPr>
            <p:cNvCxnSpPr>
              <a:cxnSpLocks/>
            </p:cNvCxnSpPr>
            <p:nvPr/>
          </p:nvCxnSpPr>
          <p:spPr>
            <a:xfrm>
              <a:off x="4304367" y="1949445"/>
              <a:ext cx="0" cy="1456170"/>
            </a:xfrm>
            <a:prstGeom prst="line">
              <a:avLst/>
            </a:prstGeom>
            <a:ln w="63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A9424E34-FA84-40B6-8B6F-C60D3F33EF5A}"/>
                </a:ext>
              </a:extLst>
            </p:cNvPr>
            <p:cNvCxnSpPr>
              <a:cxnSpLocks/>
            </p:cNvCxnSpPr>
            <p:nvPr/>
          </p:nvCxnSpPr>
          <p:spPr>
            <a:xfrm>
              <a:off x="3828241" y="1949445"/>
              <a:ext cx="0" cy="1456170"/>
            </a:xfrm>
            <a:prstGeom prst="line">
              <a:avLst/>
            </a:prstGeom>
            <a:ln w="63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CE6B17C9-B8C3-4F8B-AC3B-D06105A13862}"/>
                </a:ext>
              </a:extLst>
            </p:cNvPr>
            <p:cNvCxnSpPr>
              <a:cxnSpLocks/>
            </p:cNvCxnSpPr>
            <p:nvPr/>
          </p:nvCxnSpPr>
          <p:spPr>
            <a:xfrm>
              <a:off x="3572594" y="2333679"/>
              <a:ext cx="494807" cy="0"/>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950BBCB2-D040-4BE1-BD85-CBBA7F396EAF}"/>
                </a:ext>
              </a:extLst>
            </p:cNvPr>
            <p:cNvCxnSpPr>
              <a:cxnSpLocks/>
            </p:cNvCxnSpPr>
            <p:nvPr/>
          </p:nvCxnSpPr>
          <p:spPr>
            <a:xfrm>
              <a:off x="4090626" y="3218462"/>
              <a:ext cx="644724" cy="0"/>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1A2A42BC-648A-41A7-A72C-134F4589354A}"/>
                </a:ext>
              </a:extLst>
            </p:cNvPr>
            <p:cNvCxnSpPr>
              <a:cxnSpLocks/>
            </p:cNvCxnSpPr>
            <p:nvPr/>
          </p:nvCxnSpPr>
          <p:spPr>
            <a:xfrm>
              <a:off x="3402345" y="3218462"/>
              <a:ext cx="612000" cy="0"/>
            </a:xfrm>
            <a:prstGeom prst="line">
              <a:avLst/>
            </a:prstGeom>
            <a:ln w="571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BD4F76E6-48C5-42D7-941D-B76340886BE2}"/>
                </a:ext>
              </a:extLst>
            </p:cNvPr>
            <p:cNvCxnSpPr>
              <a:cxnSpLocks/>
            </p:cNvCxnSpPr>
            <p:nvPr/>
          </p:nvCxnSpPr>
          <p:spPr>
            <a:xfrm>
              <a:off x="4066816" y="2328036"/>
              <a:ext cx="0" cy="926224"/>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4E7FA24A-8559-4CCF-92E3-2F534FB86D01}"/>
                </a:ext>
              </a:extLst>
            </p:cNvPr>
            <p:cNvCxnSpPr>
              <a:cxnSpLocks/>
            </p:cNvCxnSpPr>
            <p:nvPr/>
          </p:nvCxnSpPr>
          <p:spPr>
            <a:xfrm>
              <a:off x="4948511" y="2757002"/>
              <a:ext cx="917342" cy="0"/>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04FF4C7C-B9B4-4A57-ADF7-60C2C4C978D2}"/>
                </a:ext>
              </a:extLst>
            </p:cNvPr>
            <p:cNvCxnSpPr>
              <a:cxnSpLocks/>
            </p:cNvCxnSpPr>
            <p:nvPr/>
          </p:nvCxnSpPr>
          <p:spPr>
            <a:xfrm>
              <a:off x="4743301" y="3218462"/>
              <a:ext cx="3460996" cy="0"/>
            </a:xfrm>
            <a:prstGeom prst="line">
              <a:avLst/>
            </a:prstGeom>
            <a:ln w="5715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65AB6757-EFC6-443D-B49D-4259DFD2D6FE}"/>
                </a:ext>
              </a:extLst>
            </p:cNvPr>
            <p:cNvCxnSpPr>
              <a:cxnSpLocks/>
            </p:cNvCxnSpPr>
            <p:nvPr/>
          </p:nvCxnSpPr>
          <p:spPr>
            <a:xfrm>
              <a:off x="5865853" y="2757002"/>
              <a:ext cx="692657" cy="0"/>
            </a:xfrm>
            <a:prstGeom prst="line">
              <a:avLst/>
            </a:prstGeom>
            <a:ln w="571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22ED1A3F-781D-480A-9A45-6BC907C4ED5B}"/>
                </a:ext>
              </a:extLst>
            </p:cNvPr>
            <p:cNvCxnSpPr>
              <a:cxnSpLocks/>
            </p:cNvCxnSpPr>
            <p:nvPr/>
          </p:nvCxnSpPr>
          <p:spPr>
            <a:xfrm>
              <a:off x="8217146" y="3218462"/>
              <a:ext cx="789584" cy="0"/>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2A824A6E-C76D-4FAA-94D1-4EA5C9E1CDC3}"/>
                </a:ext>
              </a:extLst>
            </p:cNvPr>
            <p:cNvSpPr txBox="1"/>
            <p:nvPr/>
          </p:nvSpPr>
          <p:spPr>
            <a:xfrm>
              <a:off x="3411970" y="2073640"/>
              <a:ext cx="793487" cy="169277"/>
            </a:xfrm>
            <a:prstGeom prst="rect">
              <a:avLst/>
            </a:prstGeom>
            <a:solidFill>
              <a:schemeClr val="bg1"/>
            </a:solidFill>
            <a:ln w="9525">
              <a:noFill/>
            </a:ln>
          </p:spPr>
          <p:txBody>
            <a:bodyPr wrap="none" lIns="0" tIns="0" rIns="0" bIns="0" rtlCol="0">
              <a:spAutoFit/>
            </a:bodyPr>
            <a:lstStyle/>
            <a:p>
              <a:pPr algn="l"/>
              <a:r>
                <a:rPr kumimoji="1" lang="ja-JP" altLang="en-US" sz="1100" dirty="0"/>
                <a:t>材料搬入</a:t>
              </a:r>
              <a:r>
                <a:rPr kumimoji="1" lang="en-US" altLang="ja-JP" sz="1100" dirty="0"/>
                <a:t>3</a:t>
              </a:r>
              <a:r>
                <a:rPr kumimoji="1" lang="ja-JP" altLang="en-US" sz="1100" dirty="0"/>
                <a:t>個</a:t>
              </a:r>
            </a:p>
          </p:txBody>
        </p:sp>
        <p:sp>
          <p:nvSpPr>
            <p:cNvPr id="58" name="テキスト ボックス 57">
              <a:extLst>
                <a:ext uri="{FF2B5EF4-FFF2-40B4-BE49-F238E27FC236}">
                  <a16:creationId xmlns:a16="http://schemas.microsoft.com/office/drawing/2014/main" id="{DDD772F8-C55E-45EC-8E7A-DF7E0AD103B4}"/>
                </a:ext>
              </a:extLst>
            </p:cNvPr>
            <p:cNvSpPr txBox="1"/>
            <p:nvPr/>
          </p:nvSpPr>
          <p:spPr>
            <a:xfrm>
              <a:off x="4090626" y="2981394"/>
              <a:ext cx="601127" cy="169277"/>
            </a:xfrm>
            <a:prstGeom prst="rect">
              <a:avLst/>
            </a:prstGeom>
            <a:solidFill>
              <a:schemeClr val="bg1"/>
            </a:solidFill>
            <a:ln w="9525">
              <a:noFill/>
            </a:ln>
          </p:spPr>
          <p:txBody>
            <a:bodyPr wrap="none" lIns="0" tIns="0" rIns="0" bIns="0" rtlCol="0">
              <a:spAutoFit/>
            </a:bodyPr>
            <a:lstStyle/>
            <a:p>
              <a:pPr algn="l"/>
              <a:r>
                <a:rPr kumimoji="1" lang="ja-JP" altLang="en-US" sz="1100" dirty="0"/>
                <a:t>ワーク交換</a:t>
              </a:r>
            </a:p>
          </p:txBody>
        </p:sp>
        <p:sp>
          <p:nvSpPr>
            <p:cNvPr id="59" name="テキスト ボックス 58">
              <a:extLst>
                <a:ext uri="{FF2B5EF4-FFF2-40B4-BE49-F238E27FC236}">
                  <a16:creationId xmlns:a16="http://schemas.microsoft.com/office/drawing/2014/main" id="{EBDBFAC8-07C8-4902-BAFE-EDFAFFE2A46F}"/>
                </a:ext>
              </a:extLst>
            </p:cNvPr>
            <p:cNvSpPr txBox="1"/>
            <p:nvPr/>
          </p:nvSpPr>
          <p:spPr>
            <a:xfrm>
              <a:off x="5054734" y="2527981"/>
              <a:ext cx="386324" cy="169277"/>
            </a:xfrm>
            <a:prstGeom prst="rect">
              <a:avLst/>
            </a:prstGeom>
            <a:solidFill>
              <a:schemeClr val="bg1"/>
            </a:solidFill>
            <a:ln w="9525">
              <a:noFill/>
            </a:ln>
          </p:spPr>
          <p:txBody>
            <a:bodyPr wrap="none" lIns="0" tIns="0" rIns="0" bIns="0" rtlCol="0">
              <a:spAutoFit/>
            </a:bodyPr>
            <a:lstStyle/>
            <a:p>
              <a:pPr algn="l"/>
              <a:r>
                <a:rPr kumimoji="1" lang="ja-JP" altLang="en-US" sz="1100" dirty="0"/>
                <a:t>バリトリ</a:t>
              </a:r>
            </a:p>
          </p:txBody>
        </p:sp>
        <p:cxnSp>
          <p:nvCxnSpPr>
            <p:cNvPr id="61" name="直線コネクタ 60">
              <a:extLst>
                <a:ext uri="{FF2B5EF4-FFF2-40B4-BE49-F238E27FC236}">
                  <a16:creationId xmlns:a16="http://schemas.microsoft.com/office/drawing/2014/main" id="{EFF68056-1F76-4CC7-9A42-8EF61C3232FB}"/>
                </a:ext>
              </a:extLst>
            </p:cNvPr>
            <p:cNvCxnSpPr>
              <a:cxnSpLocks/>
            </p:cNvCxnSpPr>
            <p:nvPr/>
          </p:nvCxnSpPr>
          <p:spPr>
            <a:xfrm>
              <a:off x="8217146" y="2756259"/>
              <a:ext cx="0" cy="50400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3" name="テキスト ボックス 62">
              <a:extLst>
                <a:ext uri="{FF2B5EF4-FFF2-40B4-BE49-F238E27FC236}">
                  <a16:creationId xmlns:a16="http://schemas.microsoft.com/office/drawing/2014/main" id="{33E72AA7-DACE-4215-BE0F-4E73E3D210BB}"/>
                </a:ext>
              </a:extLst>
            </p:cNvPr>
            <p:cNvSpPr txBox="1"/>
            <p:nvPr/>
          </p:nvSpPr>
          <p:spPr>
            <a:xfrm>
              <a:off x="8296818" y="2981394"/>
              <a:ext cx="601127" cy="169277"/>
            </a:xfrm>
            <a:prstGeom prst="rect">
              <a:avLst/>
            </a:prstGeom>
            <a:solidFill>
              <a:schemeClr val="bg1"/>
            </a:solidFill>
            <a:ln w="9525">
              <a:noFill/>
            </a:ln>
          </p:spPr>
          <p:txBody>
            <a:bodyPr wrap="none" lIns="0" tIns="0" rIns="0" bIns="0" rtlCol="0">
              <a:spAutoFit/>
            </a:bodyPr>
            <a:lstStyle/>
            <a:p>
              <a:pPr algn="l"/>
              <a:r>
                <a:rPr kumimoji="1" lang="ja-JP" altLang="en-US" sz="1100" dirty="0"/>
                <a:t>ワーク交換</a:t>
              </a:r>
            </a:p>
          </p:txBody>
        </p:sp>
        <p:cxnSp>
          <p:nvCxnSpPr>
            <p:cNvPr id="67" name="直線コネクタ 66">
              <a:extLst>
                <a:ext uri="{FF2B5EF4-FFF2-40B4-BE49-F238E27FC236}">
                  <a16:creationId xmlns:a16="http://schemas.microsoft.com/office/drawing/2014/main" id="{C903C5F8-6D9B-43EF-A224-946B8D317546}"/>
                </a:ext>
              </a:extLst>
            </p:cNvPr>
            <p:cNvCxnSpPr>
              <a:cxnSpLocks/>
            </p:cNvCxnSpPr>
            <p:nvPr/>
          </p:nvCxnSpPr>
          <p:spPr>
            <a:xfrm>
              <a:off x="10165439" y="3218462"/>
              <a:ext cx="1291082" cy="0"/>
            </a:xfrm>
            <a:prstGeom prst="line">
              <a:avLst/>
            </a:prstGeom>
            <a:ln w="5715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9D419F88-14F6-428E-8D3F-7D5BEEB8CB09}"/>
                </a:ext>
              </a:extLst>
            </p:cNvPr>
            <p:cNvSpPr txBox="1"/>
            <p:nvPr/>
          </p:nvSpPr>
          <p:spPr>
            <a:xfrm>
              <a:off x="1760222" y="1507241"/>
              <a:ext cx="877163" cy="369332"/>
            </a:xfrm>
            <a:prstGeom prst="rect">
              <a:avLst/>
            </a:prstGeom>
            <a:noFill/>
            <a:ln w="9525">
              <a:noFill/>
            </a:ln>
          </p:spPr>
          <p:txBody>
            <a:bodyPr wrap="none" rtlCol="0">
              <a:spAutoFit/>
            </a:bodyPr>
            <a:lstStyle/>
            <a:p>
              <a:pPr algn="l"/>
              <a:r>
                <a:rPr kumimoji="1" lang="ja-JP" altLang="en-US" b="1" dirty="0">
                  <a:solidFill>
                    <a:schemeClr val="tx1">
                      <a:lumMod val="75000"/>
                      <a:lumOff val="25000"/>
                    </a:schemeClr>
                  </a:solidFill>
                  <a:latin typeface="ＤＦＧ平成丸ゴシック体W4" panose="020F0400010101010101" pitchFamily="50" charset="-128"/>
                  <a:ea typeface="ＤＦＧ平成丸ゴシック体W4" panose="020F0400010101010101" pitchFamily="50" charset="-128"/>
                </a:rPr>
                <a:t>記入例</a:t>
              </a:r>
            </a:p>
          </p:txBody>
        </p:sp>
        <p:sp>
          <p:nvSpPr>
            <p:cNvPr id="73" name="テキスト ボックス 72">
              <a:extLst>
                <a:ext uri="{FF2B5EF4-FFF2-40B4-BE49-F238E27FC236}">
                  <a16:creationId xmlns:a16="http://schemas.microsoft.com/office/drawing/2014/main" id="{5870B067-733B-466B-9141-F5DB8EB3219F}"/>
                </a:ext>
              </a:extLst>
            </p:cNvPr>
            <p:cNvSpPr txBox="1"/>
            <p:nvPr/>
          </p:nvSpPr>
          <p:spPr>
            <a:xfrm>
              <a:off x="7370714" y="2527981"/>
              <a:ext cx="389530" cy="169277"/>
            </a:xfrm>
            <a:prstGeom prst="rect">
              <a:avLst/>
            </a:prstGeom>
            <a:solidFill>
              <a:schemeClr val="bg1"/>
            </a:solidFill>
            <a:ln w="9525">
              <a:noFill/>
            </a:ln>
          </p:spPr>
          <p:txBody>
            <a:bodyPr wrap="none" lIns="0" tIns="0" rIns="0" bIns="0" rtlCol="0">
              <a:spAutoFit/>
            </a:bodyPr>
            <a:lstStyle/>
            <a:p>
              <a:pPr algn="l"/>
              <a:r>
                <a:rPr lang="ja-JP" altLang="en-US" sz="1100" dirty="0"/>
                <a:t>手待ち</a:t>
              </a:r>
              <a:endParaRPr kumimoji="1" lang="ja-JP" altLang="en-US" sz="1100" dirty="0"/>
            </a:p>
          </p:txBody>
        </p:sp>
        <p:cxnSp>
          <p:nvCxnSpPr>
            <p:cNvPr id="100" name="直線コネクタ 99">
              <a:extLst>
                <a:ext uri="{FF2B5EF4-FFF2-40B4-BE49-F238E27FC236}">
                  <a16:creationId xmlns:a16="http://schemas.microsoft.com/office/drawing/2014/main" id="{E6FDB734-2D60-407B-A259-16C1A0FDB764}"/>
                </a:ext>
              </a:extLst>
            </p:cNvPr>
            <p:cNvCxnSpPr>
              <a:cxnSpLocks/>
            </p:cNvCxnSpPr>
            <p:nvPr/>
          </p:nvCxnSpPr>
          <p:spPr>
            <a:xfrm>
              <a:off x="4745657" y="2762665"/>
              <a:ext cx="0" cy="50400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78953452-5769-4CA9-A737-D64B00BCBFEF}"/>
                </a:ext>
              </a:extLst>
            </p:cNvPr>
            <p:cNvCxnSpPr>
              <a:cxnSpLocks/>
            </p:cNvCxnSpPr>
            <p:nvPr/>
          </p:nvCxnSpPr>
          <p:spPr>
            <a:xfrm>
              <a:off x="6546395" y="2322028"/>
              <a:ext cx="698413" cy="0"/>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2" name="テキスト ボックス 101">
              <a:extLst>
                <a:ext uri="{FF2B5EF4-FFF2-40B4-BE49-F238E27FC236}">
                  <a16:creationId xmlns:a16="http://schemas.microsoft.com/office/drawing/2014/main" id="{F7E7667D-C3B5-4187-8055-B3E1ACDE04B3}"/>
                </a:ext>
              </a:extLst>
            </p:cNvPr>
            <p:cNvSpPr txBox="1"/>
            <p:nvPr/>
          </p:nvSpPr>
          <p:spPr>
            <a:xfrm>
              <a:off x="6608184" y="2073640"/>
              <a:ext cx="564257" cy="169277"/>
            </a:xfrm>
            <a:prstGeom prst="rect">
              <a:avLst/>
            </a:prstGeom>
            <a:solidFill>
              <a:schemeClr val="bg1"/>
            </a:solidFill>
            <a:ln w="9525">
              <a:noFill/>
            </a:ln>
          </p:spPr>
          <p:txBody>
            <a:bodyPr wrap="none" lIns="0" tIns="0" rIns="0" bIns="0" rtlCol="0">
              <a:spAutoFit/>
            </a:bodyPr>
            <a:lstStyle/>
            <a:p>
              <a:pPr algn="l"/>
              <a:r>
                <a:rPr kumimoji="1" lang="ja-JP" altLang="en-US" sz="1100" dirty="0"/>
                <a:t>製品出荷</a:t>
              </a:r>
            </a:p>
          </p:txBody>
        </p:sp>
        <p:cxnSp>
          <p:nvCxnSpPr>
            <p:cNvPr id="109" name="直線コネクタ 108">
              <a:extLst>
                <a:ext uri="{FF2B5EF4-FFF2-40B4-BE49-F238E27FC236}">
                  <a16:creationId xmlns:a16="http://schemas.microsoft.com/office/drawing/2014/main" id="{0DB80CE8-E828-4F90-9935-028EB26B865D}"/>
                </a:ext>
              </a:extLst>
            </p:cNvPr>
            <p:cNvCxnSpPr>
              <a:cxnSpLocks/>
            </p:cNvCxnSpPr>
            <p:nvPr/>
          </p:nvCxnSpPr>
          <p:spPr>
            <a:xfrm>
              <a:off x="6546395" y="2325490"/>
              <a:ext cx="0" cy="437175"/>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a:extLst>
                <a:ext uri="{FF2B5EF4-FFF2-40B4-BE49-F238E27FC236}">
                  <a16:creationId xmlns:a16="http://schemas.microsoft.com/office/drawing/2014/main" id="{1DFD201C-22B6-4B0F-9657-5412A7644771}"/>
                </a:ext>
              </a:extLst>
            </p:cNvPr>
            <p:cNvCxnSpPr>
              <a:cxnSpLocks/>
            </p:cNvCxnSpPr>
            <p:nvPr/>
          </p:nvCxnSpPr>
          <p:spPr>
            <a:xfrm>
              <a:off x="7244808" y="2780112"/>
              <a:ext cx="972338" cy="0"/>
            </a:xfrm>
            <a:prstGeom prst="line">
              <a:avLst/>
            </a:prstGeom>
            <a:ln w="571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直線コネクタ 112">
              <a:extLst>
                <a:ext uri="{FF2B5EF4-FFF2-40B4-BE49-F238E27FC236}">
                  <a16:creationId xmlns:a16="http://schemas.microsoft.com/office/drawing/2014/main" id="{84B3100C-8AB1-4665-B72F-DE1BF665DBE2}"/>
                </a:ext>
              </a:extLst>
            </p:cNvPr>
            <p:cNvCxnSpPr>
              <a:cxnSpLocks/>
            </p:cNvCxnSpPr>
            <p:nvPr/>
          </p:nvCxnSpPr>
          <p:spPr>
            <a:xfrm>
              <a:off x="7244808" y="2314296"/>
              <a:ext cx="0" cy="465816"/>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a:extLst>
                <a:ext uri="{FF2B5EF4-FFF2-40B4-BE49-F238E27FC236}">
                  <a16:creationId xmlns:a16="http://schemas.microsoft.com/office/drawing/2014/main" id="{3303DEDA-D6C5-44DC-ADF3-824CDEFDF739}"/>
                </a:ext>
              </a:extLst>
            </p:cNvPr>
            <p:cNvCxnSpPr>
              <a:cxnSpLocks/>
            </p:cNvCxnSpPr>
            <p:nvPr/>
          </p:nvCxnSpPr>
          <p:spPr>
            <a:xfrm>
              <a:off x="9013377" y="3218462"/>
              <a:ext cx="1152062" cy="0"/>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7" name="テキスト ボックス 136">
              <a:extLst>
                <a:ext uri="{FF2B5EF4-FFF2-40B4-BE49-F238E27FC236}">
                  <a16:creationId xmlns:a16="http://schemas.microsoft.com/office/drawing/2014/main" id="{422CA553-62C7-437C-B491-CE24203DFA02}"/>
                </a:ext>
              </a:extLst>
            </p:cNvPr>
            <p:cNvSpPr txBox="1"/>
            <p:nvPr/>
          </p:nvSpPr>
          <p:spPr>
            <a:xfrm>
              <a:off x="9176652" y="2990397"/>
              <a:ext cx="846386" cy="169277"/>
            </a:xfrm>
            <a:prstGeom prst="rect">
              <a:avLst/>
            </a:prstGeom>
            <a:solidFill>
              <a:schemeClr val="bg1"/>
            </a:solidFill>
            <a:ln w="9525">
              <a:noFill/>
            </a:ln>
          </p:spPr>
          <p:txBody>
            <a:bodyPr wrap="none" lIns="0" tIns="0" rIns="0" bIns="0" rtlCol="0">
              <a:spAutoFit/>
            </a:bodyPr>
            <a:lstStyle/>
            <a:p>
              <a:pPr algn="l"/>
              <a:r>
                <a:rPr kumimoji="1" lang="ja-JP" altLang="en-US" sz="1100" dirty="0"/>
                <a:t>加工条件入力</a:t>
              </a:r>
            </a:p>
          </p:txBody>
        </p:sp>
        <p:cxnSp>
          <p:nvCxnSpPr>
            <p:cNvPr id="139" name="直線コネクタ 138">
              <a:extLst>
                <a:ext uri="{FF2B5EF4-FFF2-40B4-BE49-F238E27FC236}">
                  <a16:creationId xmlns:a16="http://schemas.microsoft.com/office/drawing/2014/main" id="{04C4C955-7E46-4014-8B8F-DEEB8D3B8578}"/>
                </a:ext>
              </a:extLst>
            </p:cNvPr>
            <p:cNvCxnSpPr>
              <a:cxnSpLocks/>
            </p:cNvCxnSpPr>
            <p:nvPr/>
          </p:nvCxnSpPr>
          <p:spPr>
            <a:xfrm>
              <a:off x="10165439" y="2754714"/>
              <a:ext cx="0" cy="50400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0" name="テキスト ボックス 139">
              <a:extLst>
                <a:ext uri="{FF2B5EF4-FFF2-40B4-BE49-F238E27FC236}">
                  <a16:creationId xmlns:a16="http://schemas.microsoft.com/office/drawing/2014/main" id="{F6ACB9DE-B963-4E01-B0F5-DAC1A4828860}"/>
                </a:ext>
              </a:extLst>
            </p:cNvPr>
            <p:cNvSpPr txBox="1"/>
            <p:nvPr/>
          </p:nvSpPr>
          <p:spPr>
            <a:xfrm>
              <a:off x="10593385" y="2527981"/>
              <a:ext cx="386324" cy="169277"/>
            </a:xfrm>
            <a:prstGeom prst="rect">
              <a:avLst/>
            </a:prstGeom>
            <a:solidFill>
              <a:schemeClr val="bg1"/>
            </a:solidFill>
            <a:ln w="9525">
              <a:noFill/>
            </a:ln>
          </p:spPr>
          <p:txBody>
            <a:bodyPr wrap="none" lIns="0" tIns="0" rIns="0" bIns="0" rtlCol="0">
              <a:spAutoFit/>
            </a:bodyPr>
            <a:lstStyle/>
            <a:p>
              <a:pPr algn="l"/>
              <a:r>
                <a:rPr kumimoji="1" lang="ja-JP" altLang="en-US" sz="1100" dirty="0"/>
                <a:t>バリトリ</a:t>
              </a:r>
            </a:p>
          </p:txBody>
        </p:sp>
        <p:cxnSp>
          <p:nvCxnSpPr>
            <p:cNvPr id="151" name="直線コネクタ 150">
              <a:extLst>
                <a:ext uri="{FF2B5EF4-FFF2-40B4-BE49-F238E27FC236}">
                  <a16:creationId xmlns:a16="http://schemas.microsoft.com/office/drawing/2014/main" id="{4BC1DF61-20A5-46A0-9C87-7D32B574CD74}"/>
                </a:ext>
              </a:extLst>
            </p:cNvPr>
            <p:cNvCxnSpPr>
              <a:cxnSpLocks/>
            </p:cNvCxnSpPr>
            <p:nvPr/>
          </p:nvCxnSpPr>
          <p:spPr>
            <a:xfrm>
              <a:off x="4735350" y="2757002"/>
              <a:ext cx="213161" cy="0"/>
            </a:xfrm>
            <a:prstGeom prst="line">
              <a:avLst/>
            </a:prstGeom>
            <a:ln w="571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6" name="直線コネクタ 155">
              <a:extLst>
                <a:ext uri="{FF2B5EF4-FFF2-40B4-BE49-F238E27FC236}">
                  <a16:creationId xmlns:a16="http://schemas.microsoft.com/office/drawing/2014/main" id="{F0D9B012-B5EE-4104-A699-9368EEB66B08}"/>
                </a:ext>
              </a:extLst>
            </p:cNvPr>
            <p:cNvCxnSpPr>
              <a:cxnSpLocks/>
            </p:cNvCxnSpPr>
            <p:nvPr/>
          </p:nvCxnSpPr>
          <p:spPr>
            <a:xfrm>
              <a:off x="3384654" y="2697258"/>
              <a:ext cx="213161" cy="0"/>
            </a:xfrm>
            <a:prstGeom prst="line">
              <a:avLst/>
            </a:prstGeom>
            <a:ln w="571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7" name="直線コネクタ 156">
              <a:extLst>
                <a:ext uri="{FF2B5EF4-FFF2-40B4-BE49-F238E27FC236}">
                  <a16:creationId xmlns:a16="http://schemas.microsoft.com/office/drawing/2014/main" id="{2DE0B67F-48E1-4A42-B6BF-25A4599A8E60}"/>
                </a:ext>
              </a:extLst>
            </p:cNvPr>
            <p:cNvCxnSpPr>
              <a:cxnSpLocks/>
            </p:cNvCxnSpPr>
            <p:nvPr/>
          </p:nvCxnSpPr>
          <p:spPr>
            <a:xfrm>
              <a:off x="3566194" y="2314296"/>
              <a:ext cx="0" cy="373754"/>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61" name="直線コネクタ 160">
              <a:extLst>
                <a:ext uri="{FF2B5EF4-FFF2-40B4-BE49-F238E27FC236}">
                  <a16:creationId xmlns:a16="http://schemas.microsoft.com/office/drawing/2014/main" id="{3EA78300-BE2A-4FD0-9AED-0C41E128795B}"/>
                </a:ext>
              </a:extLst>
            </p:cNvPr>
            <p:cNvCxnSpPr>
              <a:cxnSpLocks/>
            </p:cNvCxnSpPr>
            <p:nvPr/>
          </p:nvCxnSpPr>
          <p:spPr>
            <a:xfrm>
              <a:off x="10374365" y="2757002"/>
              <a:ext cx="795762" cy="0"/>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62" name="直線コネクタ 161">
              <a:extLst>
                <a:ext uri="{FF2B5EF4-FFF2-40B4-BE49-F238E27FC236}">
                  <a16:creationId xmlns:a16="http://schemas.microsoft.com/office/drawing/2014/main" id="{45EA3BB2-2421-4D4B-BE57-B4C344C093F5}"/>
                </a:ext>
              </a:extLst>
            </p:cNvPr>
            <p:cNvCxnSpPr>
              <a:cxnSpLocks/>
            </p:cNvCxnSpPr>
            <p:nvPr/>
          </p:nvCxnSpPr>
          <p:spPr>
            <a:xfrm>
              <a:off x="10161204" y="2757002"/>
              <a:ext cx="213161" cy="0"/>
            </a:xfrm>
            <a:prstGeom prst="line">
              <a:avLst/>
            </a:prstGeom>
            <a:ln w="571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4" name="直線コネクタ 163">
              <a:extLst>
                <a:ext uri="{FF2B5EF4-FFF2-40B4-BE49-F238E27FC236}">
                  <a16:creationId xmlns:a16="http://schemas.microsoft.com/office/drawing/2014/main" id="{DAAB6E33-C8F4-4954-82A2-F27BB14B87F4}"/>
                </a:ext>
              </a:extLst>
            </p:cNvPr>
            <p:cNvCxnSpPr>
              <a:cxnSpLocks/>
            </p:cNvCxnSpPr>
            <p:nvPr/>
          </p:nvCxnSpPr>
          <p:spPr>
            <a:xfrm flipV="1">
              <a:off x="11170127" y="2746763"/>
              <a:ext cx="324000" cy="7951"/>
            </a:xfrm>
            <a:prstGeom prst="line">
              <a:avLst/>
            </a:prstGeom>
            <a:ln w="571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55CBEDFC-7056-4F78-B663-2CEEAB6260F8}"/>
                </a:ext>
              </a:extLst>
            </p:cNvPr>
            <p:cNvCxnSpPr>
              <a:cxnSpLocks/>
            </p:cNvCxnSpPr>
            <p:nvPr/>
          </p:nvCxnSpPr>
          <p:spPr>
            <a:xfrm>
              <a:off x="9000326" y="3090941"/>
              <a:ext cx="0" cy="255042"/>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64" name="グループ化 63">
            <a:extLst>
              <a:ext uri="{FF2B5EF4-FFF2-40B4-BE49-F238E27FC236}">
                <a16:creationId xmlns:a16="http://schemas.microsoft.com/office/drawing/2014/main" id="{F0267D88-CE78-C78C-4705-97FF1975B125}"/>
              </a:ext>
            </a:extLst>
          </p:cNvPr>
          <p:cNvGrpSpPr/>
          <p:nvPr/>
        </p:nvGrpSpPr>
        <p:grpSpPr>
          <a:xfrm>
            <a:off x="3698088" y="4345071"/>
            <a:ext cx="4913106" cy="864810"/>
            <a:chOff x="3698088" y="4085296"/>
            <a:chExt cx="4913106" cy="864810"/>
          </a:xfrm>
        </p:grpSpPr>
        <p:sp>
          <p:nvSpPr>
            <p:cNvPr id="3" name="テキスト ボックス 2">
              <a:extLst>
                <a:ext uri="{FF2B5EF4-FFF2-40B4-BE49-F238E27FC236}">
                  <a16:creationId xmlns:a16="http://schemas.microsoft.com/office/drawing/2014/main" id="{5E3F808E-77B1-FBDE-365D-ECBC8D8DDBC6}"/>
                </a:ext>
              </a:extLst>
            </p:cNvPr>
            <p:cNvSpPr txBox="1"/>
            <p:nvPr/>
          </p:nvSpPr>
          <p:spPr>
            <a:xfrm>
              <a:off x="3896442" y="4344812"/>
              <a:ext cx="4714752" cy="605294"/>
            </a:xfrm>
            <a:prstGeom prst="rect">
              <a:avLst/>
            </a:prstGeom>
            <a:noFill/>
            <a:ln w="9525">
              <a:noFill/>
            </a:ln>
          </p:spPr>
          <p:txBody>
            <a:bodyPr wrap="none" rtlCol="0">
              <a:spAutoFit/>
            </a:bodyPr>
            <a:lstStyle/>
            <a:p>
              <a:pPr algn="l">
                <a:lnSpc>
                  <a:spcPts val="2000"/>
                </a:lnSpc>
              </a:pPr>
              <a:r>
                <a:rPr kumimoji="1" lang="ja-JP" altLang="en-US" u="sng" dirty="0">
                  <a:solidFill>
                    <a:schemeClr val="tx1">
                      <a:lumMod val="75000"/>
                      <a:lumOff val="25000"/>
                    </a:schemeClr>
                  </a:solidFill>
                </a:rPr>
                <a:t>内作業 </a:t>
              </a:r>
              <a:r>
                <a:rPr kumimoji="1" lang="ja-JP" altLang="en-US" dirty="0">
                  <a:solidFill>
                    <a:schemeClr val="tx1">
                      <a:lumMod val="75000"/>
                      <a:lumOff val="25000"/>
                    </a:schemeClr>
                  </a:solidFill>
                </a:rPr>
                <a:t>：付随作業のうち設備停止を伴う作業</a:t>
              </a:r>
              <a:endParaRPr kumimoji="1" lang="en-US" altLang="ja-JP" dirty="0">
                <a:solidFill>
                  <a:schemeClr val="tx1">
                    <a:lumMod val="75000"/>
                    <a:lumOff val="25000"/>
                  </a:schemeClr>
                </a:solidFill>
              </a:endParaRPr>
            </a:p>
            <a:p>
              <a:pPr>
                <a:lnSpc>
                  <a:spcPts val="2000"/>
                </a:lnSpc>
              </a:pPr>
              <a:r>
                <a:rPr lang="ja-JP" altLang="en-US" dirty="0">
                  <a:solidFill>
                    <a:schemeClr val="tx1">
                      <a:lumMod val="75000"/>
                      <a:lumOff val="25000"/>
                    </a:schemeClr>
                  </a:solidFill>
                </a:rPr>
                <a:t>　　　　　　　</a:t>
              </a:r>
              <a:r>
                <a:rPr lang="ja-JP" altLang="en-US" sz="1300" dirty="0">
                  <a:solidFill>
                    <a:schemeClr val="tx1">
                      <a:lumMod val="75000"/>
                      <a:lumOff val="25000"/>
                    </a:schemeClr>
                  </a:solidFill>
                </a:rPr>
                <a:t>ワーク交換、設定</a:t>
              </a:r>
              <a:r>
                <a:rPr kumimoji="1" lang="ja-JP" altLang="en-US" sz="1300" dirty="0">
                  <a:solidFill>
                    <a:schemeClr val="tx1">
                      <a:lumMod val="75000"/>
                      <a:lumOff val="25000"/>
                    </a:schemeClr>
                  </a:solidFill>
                </a:rPr>
                <a:t>替え、内段取・・ など</a:t>
              </a:r>
            </a:p>
          </p:txBody>
        </p:sp>
        <p:grpSp>
          <p:nvGrpSpPr>
            <p:cNvPr id="46" name="グループ化 45">
              <a:extLst>
                <a:ext uri="{FF2B5EF4-FFF2-40B4-BE49-F238E27FC236}">
                  <a16:creationId xmlns:a16="http://schemas.microsoft.com/office/drawing/2014/main" id="{F6DF9738-AFCA-BBE8-1002-B83AD6DADF59}"/>
                </a:ext>
              </a:extLst>
            </p:cNvPr>
            <p:cNvGrpSpPr/>
            <p:nvPr/>
          </p:nvGrpSpPr>
          <p:grpSpPr>
            <a:xfrm>
              <a:off x="3698088" y="4085296"/>
              <a:ext cx="152747" cy="457589"/>
              <a:chOff x="1119516" y="1473503"/>
              <a:chExt cx="503519" cy="503519"/>
            </a:xfrm>
          </p:grpSpPr>
          <p:cxnSp>
            <p:nvCxnSpPr>
              <p:cNvPr id="42" name="直線コネクタ 41">
                <a:extLst>
                  <a:ext uri="{FF2B5EF4-FFF2-40B4-BE49-F238E27FC236}">
                    <a16:creationId xmlns:a16="http://schemas.microsoft.com/office/drawing/2014/main" id="{911C9BD3-04C5-6910-7E9B-925A337885E2}"/>
                  </a:ext>
                </a:extLst>
              </p:cNvPr>
              <p:cNvCxnSpPr>
                <a:cxnSpLocks/>
              </p:cNvCxnSpPr>
              <p:nvPr/>
            </p:nvCxnSpPr>
            <p:spPr>
              <a:xfrm>
                <a:off x="1119516" y="1473503"/>
                <a:ext cx="0" cy="503519"/>
              </a:xfrm>
              <a:prstGeom prst="line">
                <a:avLst/>
              </a:prstGeom>
              <a:ln w="19050">
                <a:solidFill>
                  <a:schemeClr val="tx1">
                    <a:lumMod val="75000"/>
                    <a:lumOff val="25000"/>
                  </a:schemeClr>
                </a:solidFill>
                <a:headEnd type="none"/>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9EECB016-46A8-B505-7C64-6D6F7163193D}"/>
                  </a:ext>
                </a:extLst>
              </p:cNvPr>
              <p:cNvCxnSpPr>
                <a:cxnSpLocks/>
              </p:cNvCxnSpPr>
              <p:nvPr/>
            </p:nvCxnSpPr>
            <p:spPr>
              <a:xfrm rot="5400000">
                <a:off x="1371276" y="1725262"/>
                <a:ext cx="0" cy="503519"/>
              </a:xfrm>
              <a:prstGeom prst="line">
                <a:avLst/>
              </a:prstGeom>
              <a:ln w="19050">
                <a:solidFill>
                  <a:schemeClr val="tx1">
                    <a:lumMod val="75000"/>
                    <a:lumOff val="25000"/>
                  </a:schemeClr>
                </a:solidFill>
                <a:headEnd type="none"/>
              </a:ln>
            </p:spPr>
            <p:style>
              <a:lnRef idx="1">
                <a:schemeClr val="accent1"/>
              </a:lnRef>
              <a:fillRef idx="0">
                <a:schemeClr val="accent1"/>
              </a:fillRef>
              <a:effectRef idx="0">
                <a:schemeClr val="accent1"/>
              </a:effectRef>
              <a:fontRef idx="minor">
                <a:schemeClr val="tx1"/>
              </a:fontRef>
            </p:style>
          </p:cxnSp>
        </p:grpSp>
      </p:grpSp>
      <p:sp>
        <p:nvSpPr>
          <p:cNvPr id="7" name="テキスト ボックス 6">
            <a:extLst>
              <a:ext uri="{FF2B5EF4-FFF2-40B4-BE49-F238E27FC236}">
                <a16:creationId xmlns:a16="http://schemas.microsoft.com/office/drawing/2014/main" id="{E864538B-EB42-4E2B-4A21-449E2F0B4BD1}"/>
              </a:ext>
            </a:extLst>
          </p:cNvPr>
          <p:cNvSpPr txBox="1"/>
          <p:nvPr/>
        </p:nvSpPr>
        <p:spPr>
          <a:xfrm>
            <a:off x="4351656" y="3981513"/>
            <a:ext cx="4442242" cy="574260"/>
          </a:xfrm>
          <a:prstGeom prst="rect">
            <a:avLst/>
          </a:prstGeom>
          <a:noFill/>
          <a:ln w="9525">
            <a:noFill/>
          </a:ln>
        </p:spPr>
        <p:txBody>
          <a:bodyPr wrap="none" rtlCol="0">
            <a:spAutoFit/>
          </a:bodyPr>
          <a:lstStyle/>
          <a:p>
            <a:pPr algn="l">
              <a:lnSpc>
                <a:spcPts val="2000"/>
              </a:lnSpc>
            </a:pPr>
            <a:r>
              <a:rPr kumimoji="1" lang="ja-JP" altLang="en-US" dirty="0">
                <a:solidFill>
                  <a:schemeClr val="tx1">
                    <a:lumMod val="75000"/>
                    <a:lumOff val="25000"/>
                  </a:schemeClr>
                </a:solidFill>
              </a:rPr>
              <a:t>：主作業に伴って規則的に必ず発生する作業</a:t>
            </a:r>
            <a:endParaRPr kumimoji="1" lang="en-US" altLang="ja-JP" dirty="0">
              <a:solidFill>
                <a:schemeClr val="tx1">
                  <a:lumMod val="75000"/>
                  <a:lumOff val="25000"/>
                </a:schemeClr>
              </a:solidFill>
            </a:endParaRPr>
          </a:p>
          <a:p>
            <a:pPr algn="l">
              <a:lnSpc>
                <a:spcPts val="2000"/>
              </a:lnSpc>
            </a:pPr>
            <a:r>
              <a:rPr lang="ja-JP" altLang="en-US" sz="1300" dirty="0">
                <a:solidFill>
                  <a:schemeClr val="tx1">
                    <a:lumMod val="75000"/>
                    <a:lumOff val="25000"/>
                  </a:schemeClr>
                </a:solidFill>
              </a:rPr>
              <a:t>　 　</a:t>
            </a:r>
            <a:r>
              <a:rPr kumimoji="1" lang="ja-JP" altLang="en-US" sz="1300" dirty="0">
                <a:solidFill>
                  <a:schemeClr val="tx1">
                    <a:lumMod val="75000"/>
                    <a:lumOff val="25000"/>
                  </a:schemeClr>
                </a:solidFill>
                <a:latin typeface="+mn-ea"/>
              </a:rPr>
              <a:t>ワーク交換、測定、バリトリ、セット替え、段取り・・など</a:t>
            </a:r>
          </a:p>
        </p:txBody>
      </p:sp>
      <p:sp>
        <p:nvSpPr>
          <p:cNvPr id="25" name="テキスト ボックス 24">
            <a:extLst>
              <a:ext uri="{FF2B5EF4-FFF2-40B4-BE49-F238E27FC236}">
                <a16:creationId xmlns:a16="http://schemas.microsoft.com/office/drawing/2014/main" id="{9B5F90B8-C230-ED34-FAC0-F15EAD94CC80}"/>
              </a:ext>
            </a:extLst>
          </p:cNvPr>
          <p:cNvSpPr txBox="1"/>
          <p:nvPr/>
        </p:nvSpPr>
        <p:spPr>
          <a:xfrm>
            <a:off x="4412988" y="5228610"/>
            <a:ext cx="4817344" cy="605294"/>
          </a:xfrm>
          <a:prstGeom prst="rect">
            <a:avLst/>
          </a:prstGeom>
          <a:noFill/>
          <a:ln w="9525">
            <a:noFill/>
          </a:ln>
        </p:spPr>
        <p:txBody>
          <a:bodyPr wrap="none" rtlCol="0">
            <a:spAutoFit/>
          </a:bodyPr>
          <a:lstStyle/>
          <a:p>
            <a:pPr algn="l">
              <a:lnSpc>
                <a:spcPts val="2000"/>
              </a:lnSpc>
            </a:pPr>
            <a:r>
              <a:rPr lang="ja-JP" altLang="en-US" dirty="0"/>
              <a:t>：付随作業以外の作業</a:t>
            </a:r>
            <a:endParaRPr lang="en-US" altLang="ja-JP" dirty="0"/>
          </a:p>
          <a:p>
            <a:pPr>
              <a:lnSpc>
                <a:spcPts val="2000"/>
              </a:lnSpc>
            </a:pPr>
            <a:r>
              <a:rPr lang="ja-JP" altLang="en-US" dirty="0"/>
              <a:t>　 </a:t>
            </a:r>
            <a:r>
              <a:rPr lang="ja-JP" altLang="en-US" sz="1300" dirty="0"/>
              <a:t>製品や原材料等の運搬、トラブル対応、後片付け、打合せ・・など</a:t>
            </a:r>
            <a:endParaRPr kumimoji="1" lang="ja-JP" altLang="en-US" sz="1300" dirty="0"/>
          </a:p>
        </p:txBody>
      </p:sp>
      <p:grpSp>
        <p:nvGrpSpPr>
          <p:cNvPr id="77" name="グループ化 76">
            <a:extLst>
              <a:ext uri="{FF2B5EF4-FFF2-40B4-BE49-F238E27FC236}">
                <a16:creationId xmlns:a16="http://schemas.microsoft.com/office/drawing/2014/main" id="{AD85BB33-6FD0-EFE4-6AE0-C6992C66BC9F}"/>
              </a:ext>
            </a:extLst>
          </p:cNvPr>
          <p:cNvGrpSpPr/>
          <p:nvPr/>
        </p:nvGrpSpPr>
        <p:grpSpPr>
          <a:xfrm>
            <a:off x="1760222" y="3407261"/>
            <a:ext cx="2793451" cy="2190944"/>
            <a:chOff x="1760222" y="3407261"/>
            <a:chExt cx="2793451" cy="2190944"/>
          </a:xfrm>
        </p:grpSpPr>
        <p:sp>
          <p:nvSpPr>
            <p:cNvPr id="27" name="テキスト ボックス 26">
              <a:extLst>
                <a:ext uri="{FF2B5EF4-FFF2-40B4-BE49-F238E27FC236}">
                  <a16:creationId xmlns:a16="http://schemas.microsoft.com/office/drawing/2014/main" id="{6D49242F-A019-4340-8DE6-68380D945762}"/>
                </a:ext>
              </a:extLst>
            </p:cNvPr>
            <p:cNvSpPr txBox="1"/>
            <p:nvPr/>
          </p:nvSpPr>
          <p:spPr>
            <a:xfrm>
              <a:off x="3445677" y="3995931"/>
              <a:ext cx="1107996" cy="348813"/>
            </a:xfrm>
            <a:prstGeom prst="rect">
              <a:avLst/>
            </a:prstGeom>
            <a:noFill/>
            <a:ln w="9525">
              <a:noFill/>
            </a:ln>
          </p:spPr>
          <p:txBody>
            <a:bodyPr wrap="none" rtlCol="0">
              <a:spAutoFit/>
            </a:bodyPr>
            <a:lstStyle/>
            <a:p>
              <a:pPr algn="l">
                <a:lnSpc>
                  <a:spcPts val="2000"/>
                </a:lnSpc>
              </a:pPr>
              <a:r>
                <a:rPr kumimoji="1" lang="ja-JP" altLang="en-US" dirty="0">
                  <a:solidFill>
                    <a:schemeClr val="tx1">
                      <a:lumMod val="75000"/>
                      <a:lumOff val="25000"/>
                    </a:schemeClr>
                  </a:solidFill>
                </a:rPr>
                <a:t>付随作業</a:t>
              </a:r>
              <a:endParaRPr kumimoji="1" lang="ja-JP" altLang="en-US" sz="1400" dirty="0">
                <a:solidFill>
                  <a:schemeClr val="tx1">
                    <a:lumMod val="75000"/>
                    <a:lumOff val="25000"/>
                  </a:schemeClr>
                </a:solidFill>
                <a:latin typeface="+mn-ea"/>
              </a:endParaRPr>
            </a:p>
          </p:txBody>
        </p:sp>
        <p:sp>
          <p:nvSpPr>
            <p:cNvPr id="28" name="テキスト ボックス 27">
              <a:extLst>
                <a:ext uri="{FF2B5EF4-FFF2-40B4-BE49-F238E27FC236}">
                  <a16:creationId xmlns:a16="http://schemas.microsoft.com/office/drawing/2014/main" id="{6B334152-7252-58B4-3BDF-40BC2062E7CD}"/>
                </a:ext>
              </a:extLst>
            </p:cNvPr>
            <p:cNvSpPr txBox="1"/>
            <p:nvPr/>
          </p:nvSpPr>
          <p:spPr>
            <a:xfrm>
              <a:off x="3445677" y="5249392"/>
              <a:ext cx="1107996" cy="348813"/>
            </a:xfrm>
            <a:prstGeom prst="rect">
              <a:avLst/>
            </a:prstGeom>
            <a:noFill/>
            <a:ln w="9525">
              <a:noFill/>
            </a:ln>
          </p:spPr>
          <p:txBody>
            <a:bodyPr wrap="none" rtlCol="0">
              <a:spAutoFit/>
            </a:bodyPr>
            <a:lstStyle/>
            <a:p>
              <a:pPr algn="l">
                <a:lnSpc>
                  <a:spcPts val="2000"/>
                </a:lnSpc>
              </a:pPr>
              <a:r>
                <a:rPr lang="ja-JP" altLang="en-US" dirty="0">
                  <a:solidFill>
                    <a:schemeClr val="tx1">
                      <a:lumMod val="75000"/>
                      <a:lumOff val="25000"/>
                    </a:schemeClr>
                  </a:solidFill>
                </a:rPr>
                <a:t>付帯作業</a:t>
              </a:r>
              <a:endParaRPr kumimoji="1" lang="ja-JP" altLang="en-US" sz="1400" dirty="0">
                <a:solidFill>
                  <a:schemeClr val="tx1">
                    <a:lumMod val="75000"/>
                    <a:lumOff val="25000"/>
                  </a:schemeClr>
                </a:solidFill>
              </a:endParaRPr>
            </a:p>
          </p:txBody>
        </p:sp>
        <p:sp>
          <p:nvSpPr>
            <p:cNvPr id="47" name="テキスト ボックス 46">
              <a:extLst>
                <a:ext uri="{FF2B5EF4-FFF2-40B4-BE49-F238E27FC236}">
                  <a16:creationId xmlns:a16="http://schemas.microsoft.com/office/drawing/2014/main" id="{37CE7BAE-A008-A310-AC20-A8BED6A7FB22}"/>
                </a:ext>
              </a:extLst>
            </p:cNvPr>
            <p:cNvSpPr txBox="1"/>
            <p:nvPr/>
          </p:nvSpPr>
          <p:spPr>
            <a:xfrm>
              <a:off x="1760222" y="3925354"/>
              <a:ext cx="1351521" cy="369332"/>
            </a:xfrm>
            <a:prstGeom prst="rect">
              <a:avLst/>
            </a:prstGeom>
            <a:noFill/>
            <a:ln w="9525">
              <a:noFill/>
            </a:ln>
          </p:spPr>
          <p:txBody>
            <a:bodyPr wrap="square" rtlCol="0">
              <a:spAutoFit/>
            </a:bodyPr>
            <a:lstStyle/>
            <a:p>
              <a:pPr algn="l"/>
              <a:r>
                <a:rPr kumimoji="1" lang="ja-JP" altLang="en-US" b="1" dirty="0">
                  <a:solidFill>
                    <a:schemeClr val="tx1">
                      <a:lumMod val="75000"/>
                      <a:lumOff val="25000"/>
                    </a:schemeClr>
                  </a:solidFill>
                  <a:latin typeface="ＤＦＧ平成丸ゴシック体W4" panose="020F0400010101010101" pitchFamily="50" charset="-128"/>
                  <a:ea typeface="ＤＦＧ平成丸ゴシック体W4" panose="020F0400010101010101" pitchFamily="50" charset="-128"/>
                </a:rPr>
                <a:t>作業の分類</a:t>
              </a:r>
            </a:p>
          </p:txBody>
        </p:sp>
        <p:cxnSp>
          <p:nvCxnSpPr>
            <p:cNvPr id="52" name="直線コネクタ 51">
              <a:extLst>
                <a:ext uri="{FF2B5EF4-FFF2-40B4-BE49-F238E27FC236}">
                  <a16:creationId xmlns:a16="http://schemas.microsoft.com/office/drawing/2014/main" id="{B1F7482E-7C8A-EB1D-D917-3F68174BC78C}"/>
                </a:ext>
              </a:extLst>
            </p:cNvPr>
            <p:cNvCxnSpPr>
              <a:cxnSpLocks/>
            </p:cNvCxnSpPr>
            <p:nvPr/>
          </p:nvCxnSpPr>
          <p:spPr>
            <a:xfrm flipH="1">
              <a:off x="3000135" y="4118559"/>
              <a:ext cx="406005" cy="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53" name="グループ化 52">
              <a:extLst>
                <a:ext uri="{FF2B5EF4-FFF2-40B4-BE49-F238E27FC236}">
                  <a16:creationId xmlns:a16="http://schemas.microsoft.com/office/drawing/2014/main" id="{3F0697E1-5404-A274-42D0-AD367C11D6DD}"/>
                </a:ext>
              </a:extLst>
            </p:cNvPr>
            <p:cNvGrpSpPr/>
            <p:nvPr/>
          </p:nvGrpSpPr>
          <p:grpSpPr>
            <a:xfrm>
              <a:off x="3177558" y="4107404"/>
              <a:ext cx="268119" cy="1316396"/>
              <a:chOff x="1119516" y="1473503"/>
              <a:chExt cx="524960" cy="526446"/>
            </a:xfrm>
          </p:grpSpPr>
          <p:cxnSp>
            <p:nvCxnSpPr>
              <p:cNvPr id="54" name="直線コネクタ 53">
                <a:extLst>
                  <a:ext uri="{FF2B5EF4-FFF2-40B4-BE49-F238E27FC236}">
                    <a16:creationId xmlns:a16="http://schemas.microsoft.com/office/drawing/2014/main" id="{A4CE8941-9444-3CDE-1A91-3CD34DCE8C15}"/>
                  </a:ext>
                </a:extLst>
              </p:cNvPr>
              <p:cNvCxnSpPr>
                <a:cxnSpLocks/>
              </p:cNvCxnSpPr>
              <p:nvPr/>
            </p:nvCxnSpPr>
            <p:spPr>
              <a:xfrm>
                <a:off x="1119516" y="1473503"/>
                <a:ext cx="0" cy="526446"/>
              </a:xfrm>
              <a:prstGeom prst="line">
                <a:avLst/>
              </a:prstGeom>
              <a:ln w="19050">
                <a:solidFill>
                  <a:schemeClr val="tx1">
                    <a:lumMod val="75000"/>
                    <a:lumOff val="25000"/>
                  </a:schemeClr>
                </a:solidFill>
                <a:headEnd type="none"/>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1B699654-48EC-4CED-23B9-2BE019533F73}"/>
                  </a:ext>
                </a:extLst>
              </p:cNvPr>
              <p:cNvCxnSpPr>
                <a:cxnSpLocks/>
              </p:cNvCxnSpPr>
              <p:nvPr/>
            </p:nvCxnSpPr>
            <p:spPr>
              <a:xfrm rot="5400000">
                <a:off x="1392717" y="1748189"/>
                <a:ext cx="0" cy="503519"/>
              </a:xfrm>
              <a:prstGeom prst="line">
                <a:avLst/>
              </a:prstGeom>
              <a:ln w="19050">
                <a:solidFill>
                  <a:schemeClr val="tx1">
                    <a:lumMod val="75000"/>
                    <a:lumOff val="25000"/>
                  </a:schemeClr>
                </a:solidFill>
                <a:headEnd type="none"/>
              </a:ln>
            </p:spPr>
            <p:style>
              <a:lnRef idx="1">
                <a:schemeClr val="accent1"/>
              </a:lnRef>
              <a:fillRef idx="0">
                <a:schemeClr val="accent1"/>
              </a:fillRef>
              <a:effectRef idx="0">
                <a:schemeClr val="accent1"/>
              </a:effectRef>
              <a:fontRef idx="minor">
                <a:schemeClr val="tx1"/>
              </a:fontRef>
            </p:style>
          </p:cxnSp>
        </p:grpSp>
        <p:sp>
          <p:nvSpPr>
            <p:cNvPr id="68" name="テキスト ボックス 67">
              <a:extLst>
                <a:ext uri="{FF2B5EF4-FFF2-40B4-BE49-F238E27FC236}">
                  <a16:creationId xmlns:a16="http://schemas.microsoft.com/office/drawing/2014/main" id="{5DEF5448-02BE-B62B-4F1B-60026671D474}"/>
                </a:ext>
              </a:extLst>
            </p:cNvPr>
            <p:cNvSpPr txBox="1"/>
            <p:nvPr/>
          </p:nvSpPr>
          <p:spPr>
            <a:xfrm>
              <a:off x="3455359" y="3407261"/>
              <a:ext cx="877163" cy="348813"/>
            </a:xfrm>
            <a:prstGeom prst="rect">
              <a:avLst/>
            </a:prstGeom>
            <a:noFill/>
            <a:ln w="9525">
              <a:noFill/>
            </a:ln>
          </p:spPr>
          <p:txBody>
            <a:bodyPr wrap="none" rtlCol="0">
              <a:spAutoFit/>
            </a:bodyPr>
            <a:lstStyle/>
            <a:p>
              <a:pPr algn="l">
                <a:lnSpc>
                  <a:spcPts val="2000"/>
                </a:lnSpc>
              </a:pPr>
              <a:r>
                <a:rPr lang="ja-JP" altLang="en-US" dirty="0">
                  <a:solidFill>
                    <a:schemeClr val="tx1">
                      <a:lumMod val="75000"/>
                      <a:lumOff val="25000"/>
                    </a:schemeClr>
                  </a:solidFill>
                </a:rPr>
                <a:t>主作業</a:t>
              </a:r>
              <a:endParaRPr kumimoji="1" lang="ja-JP" altLang="en-US" sz="1400" dirty="0">
                <a:solidFill>
                  <a:schemeClr val="tx1">
                    <a:lumMod val="75000"/>
                    <a:lumOff val="25000"/>
                  </a:schemeClr>
                </a:solidFill>
                <a:latin typeface="+mn-ea"/>
              </a:endParaRPr>
            </a:p>
          </p:txBody>
        </p:sp>
        <p:grpSp>
          <p:nvGrpSpPr>
            <p:cNvPr id="70" name="グループ化 69">
              <a:extLst>
                <a:ext uri="{FF2B5EF4-FFF2-40B4-BE49-F238E27FC236}">
                  <a16:creationId xmlns:a16="http://schemas.microsoft.com/office/drawing/2014/main" id="{26D9779C-53A3-379D-0CCE-FD421420B91F}"/>
                </a:ext>
              </a:extLst>
            </p:cNvPr>
            <p:cNvGrpSpPr/>
            <p:nvPr/>
          </p:nvGrpSpPr>
          <p:grpSpPr>
            <a:xfrm flipV="1">
              <a:off x="3179321" y="3574238"/>
              <a:ext cx="257168" cy="572057"/>
              <a:chOff x="1119516" y="1473503"/>
              <a:chExt cx="503519" cy="503519"/>
            </a:xfrm>
          </p:grpSpPr>
          <p:cxnSp>
            <p:nvCxnSpPr>
              <p:cNvPr id="71" name="直線コネクタ 70">
                <a:extLst>
                  <a:ext uri="{FF2B5EF4-FFF2-40B4-BE49-F238E27FC236}">
                    <a16:creationId xmlns:a16="http://schemas.microsoft.com/office/drawing/2014/main" id="{E5B0356D-06C4-8A4B-CE31-B665AA8238A3}"/>
                  </a:ext>
                </a:extLst>
              </p:cNvPr>
              <p:cNvCxnSpPr>
                <a:cxnSpLocks/>
              </p:cNvCxnSpPr>
              <p:nvPr/>
            </p:nvCxnSpPr>
            <p:spPr>
              <a:xfrm>
                <a:off x="1119516" y="1473503"/>
                <a:ext cx="0" cy="503519"/>
              </a:xfrm>
              <a:prstGeom prst="line">
                <a:avLst/>
              </a:prstGeom>
              <a:ln w="19050">
                <a:solidFill>
                  <a:schemeClr val="tx1">
                    <a:lumMod val="75000"/>
                    <a:lumOff val="25000"/>
                  </a:schemeClr>
                </a:solidFill>
                <a:headEnd type="none"/>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0B4AB867-A0AB-4C18-F667-AC94C6B96F63}"/>
                  </a:ext>
                </a:extLst>
              </p:cNvPr>
              <p:cNvCxnSpPr>
                <a:cxnSpLocks/>
              </p:cNvCxnSpPr>
              <p:nvPr/>
            </p:nvCxnSpPr>
            <p:spPr>
              <a:xfrm rot="5400000">
                <a:off x="1371276" y="1725262"/>
                <a:ext cx="0" cy="503519"/>
              </a:xfrm>
              <a:prstGeom prst="line">
                <a:avLst/>
              </a:prstGeom>
              <a:ln w="19050">
                <a:solidFill>
                  <a:schemeClr val="tx1">
                    <a:lumMod val="75000"/>
                    <a:lumOff val="25000"/>
                  </a:schemeClr>
                </a:solidFill>
                <a:headEnd type="none"/>
              </a:ln>
            </p:spPr>
            <p:style>
              <a:lnRef idx="1">
                <a:schemeClr val="accent1"/>
              </a:lnRef>
              <a:fillRef idx="0">
                <a:schemeClr val="accent1"/>
              </a:fillRef>
              <a:effectRef idx="0">
                <a:schemeClr val="accent1"/>
              </a:effectRef>
              <a:fontRef idx="minor">
                <a:schemeClr val="tx1"/>
              </a:fontRef>
            </p:style>
          </p:cxnSp>
        </p:grpSp>
      </p:grpSp>
      <p:grpSp>
        <p:nvGrpSpPr>
          <p:cNvPr id="79" name="グループ化 78">
            <a:extLst>
              <a:ext uri="{FF2B5EF4-FFF2-40B4-BE49-F238E27FC236}">
                <a16:creationId xmlns:a16="http://schemas.microsoft.com/office/drawing/2014/main" id="{A58F076C-18FC-4C3F-4FDB-FE39BE6F34A1}"/>
              </a:ext>
            </a:extLst>
          </p:cNvPr>
          <p:cNvGrpSpPr/>
          <p:nvPr/>
        </p:nvGrpSpPr>
        <p:grpSpPr>
          <a:xfrm>
            <a:off x="4351656" y="3404859"/>
            <a:ext cx="3921986" cy="605294"/>
            <a:chOff x="4351656" y="3359889"/>
            <a:chExt cx="3921986" cy="605294"/>
          </a:xfrm>
        </p:grpSpPr>
        <p:sp>
          <p:nvSpPr>
            <p:cNvPr id="69" name="テキスト ボックス 68">
              <a:extLst>
                <a:ext uri="{FF2B5EF4-FFF2-40B4-BE49-F238E27FC236}">
                  <a16:creationId xmlns:a16="http://schemas.microsoft.com/office/drawing/2014/main" id="{2BEB1196-6F05-D1A5-13D2-E2EDD97FE8D4}"/>
                </a:ext>
              </a:extLst>
            </p:cNvPr>
            <p:cNvSpPr txBox="1"/>
            <p:nvPr/>
          </p:nvSpPr>
          <p:spPr>
            <a:xfrm>
              <a:off x="4351656" y="3359889"/>
              <a:ext cx="3159839" cy="605294"/>
            </a:xfrm>
            <a:prstGeom prst="rect">
              <a:avLst/>
            </a:prstGeom>
            <a:noFill/>
            <a:ln w="9525">
              <a:noFill/>
            </a:ln>
          </p:spPr>
          <p:txBody>
            <a:bodyPr wrap="none" rtlCol="0">
              <a:spAutoFit/>
            </a:bodyPr>
            <a:lstStyle/>
            <a:p>
              <a:pPr algn="l">
                <a:lnSpc>
                  <a:spcPts val="2000"/>
                </a:lnSpc>
              </a:pPr>
              <a:r>
                <a:rPr kumimoji="1" lang="ja-JP" altLang="en-US" dirty="0">
                  <a:solidFill>
                    <a:schemeClr val="tx1">
                      <a:lumMod val="75000"/>
                      <a:lumOff val="25000"/>
                    </a:schemeClr>
                  </a:solidFill>
                </a:rPr>
                <a:t>：価値を生み出している作業</a:t>
              </a:r>
              <a:endParaRPr kumimoji="1" lang="en-US" altLang="ja-JP" dirty="0">
                <a:solidFill>
                  <a:schemeClr val="tx1">
                    <a:lumMod val="75000"/>
                    <a:lumOff val="25000"/>
                  </a:schemeClr>
                </a:solidFill>
              </a:endParaRPr>
            </a:p>
            <a:p>
              <a:pPr algn="l">
                <a:lnSpc>
                  <a:spcPts val="2000"/>
                </a:lnSpc>
              </a:pPr>
              <a:r>
                <a:rPr lang="ja-JP" altLang="en-US" dirty="0">
                  <a:solidFill>
                    <a:schemeClr val="tx1">
                      <a:lumMod val="75000"/>
                      <a:lumOff val="25000"/>
                    </a:schemeClr>
                  </a:solidFill>
                </a:rPr>
                <a:t>　 </a:t>
              </a:r>
              <a:r>
                <a:rPr kumimoji="1" lang="ja-JP" altLang="en-US" sz="1300" dirty="0">
                  <a:solidFill>
                    <a:schemeClr val="tx1">
                      <a:lumMod val="75000"/>
                      <a:lumOff val="25000"/>
                    </a:schemeClr>
                  </a:solidFill>
                  <a:latin typeface="+mn-ea"/>
                </a:rPr>
                <a:t>切削、メッキ、プレス・・などの</a:t>
              </a:r>
              <a:r>
                <a:rPr lang="ja-JP" altLang="en-US" sz="1300" dirty="0">
                  <a:solidFill>
                    <a:schemeClr val="tx1">
                      <a:lumMod val="75000"/>
                      <a:lumOff val="25000"/>
                    </a:schemeClr>
                  </a:solidFill>
                  <a:latin typeface="+mn-ea"/>
                </a:rPr>
                <a:t>処理や</a:t>
              </a:r>
              <a:r>
                <a:rPr kumimoji="1" lang="ja-JP" altLang="en-US" sz="1300" dirty="0">
                  <a:solidFill>
                    <a:schemeClr val="tx1">
                      <a:lumMod val="75000"/>
                      <a:lumOff val="25000"/>
                    </a:schemeClr>
                  </a:solidFill>
                  <a:latin typeface="+mn-ea"/>
                </a:rPr>
                <a:t>加工</a:t>
              </a:r>
            </a:p>
          </p:txBody>
        </p:sp>
        <p:sp>
          <p:nvSpPr>
            <p:cNvPr id="75" name="テキスト ボックス 74">
              <a:extLst>
                <a:ext uri="{FF2B5EF4-FFF2-40B4-BE49-F238E27FC236}">
                  <a16:creationId xmlns:a16="http://schemas.microsoft.com/office/drawing/2014/main" id="{DB1B4AEC-51A8-3F10-206B-E1CDBE452742}"/>
                </a:ext>
              </a:extLst>
            </p:cNvPr>
            <p:cNvSpPr txBox="1"/>
            <p:nvPr/>
          </p:nvSpPr>
          <p:spPr>
            <a:xfrm>
              <a:off x="7396479" y="3439132"/>
              <a:ext cx="877163" cy="348813"/>
            </a:xfrm>
            <a:prstGeom prst="rect">
              <a:avLst/>
            </a:prstGeom>
            <a:noFill/>
            <a:ln w="9525">
              <a:noFill/>
            </a:ln>
          </p:spPr>
          <p:txBody>
            <a:bodyPr wrap="none" rtlCol="0">
              <a:spAutoFit/>
            </a:bodyPr>
            <a:lstStyle/>
            <a:p>
              <a:pPr algn="l">
                <a:lnSpc>
                  <a:spcPts val="2000"/>
                </a:lnSpc>
              </a:pPr>
              <a:r>
                <a:rPr kumimoji="1" lang="ja-JP" altLang="en-US" dirty="0">
                  <a:solidFill>
                    <a:schemeClr val="tx1">
                      <a:lumMod val="75000"/>
                      <a:lumOff val="25000"/>
                    </a:schemeClr>
                  </a:solidFill>
                </a:rPr>
                <a:t>⇨</a:t>
              </a:r>
              <a:r>
                <a:rPr lang="ja-JP" altLang="en-US" dirty="0">
                  <a:solidFill>
                    <a:schemeClr val="tx1">
                      <a:lumMod val="75000"/>
                      <a:lumOff val="25000"/>
                    </a:schemeClr>
                  </a:solidFill>
                </a:rPr>
                <a:t>設備</a:t>
              </a:r>
              <a:endParaRPr kumimoji="1" lang="ja-JP" altLang="en-US" sz="1400" dirty="0">
                <a:solidFill>
                  <a:schemeClr val="tx1">
                    <a:lumMod val="75000"/>
                    <a:lumOff val="25000"/>
                  </a:schemeClr>
                </a:solidFill>
                <a:latin typeface="+mn-ea"/>
              </a:endParaRPr>
            </a:p>
          </p:txBody>
        </p:sp>
      </p:grpSp>
    </p:spTree>
    <p:custDataLst>
      <p:tags r:id="rId1"/>
    </p:custDataLst>
    <p:extLst>
      <p:ext uri="{BB962C8B-B14F-4D97-AF65-F5344CB8AC3E}">
        <p14:creationId xmlns:p14="http://schemas.microsoft.com/office/powerpoint/2010/main" val="38394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9"/>
                                        </p:tgtEl>
                                        <p:attrNameLst>
                                          <p:attrName>style.visibility</p:attrName>
                                        </p:attrNameLst>
                                      </p:cBhvr>
                                      <p:to>
                                        <p:strVal val="visible"/>
                                      </p:to>
                                    </p:set>
                                    <p:animEffect transition="in" filter="fade">
                                      <p:cBhvr>
                                        <p:cTn id="12" dur="500"/>
                                        <p:tgtEl>
                                          <p:spTgt spid="7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4"/>
                                        </p:tgtEl>
                                        <p:attrNameLst>
                                          <p:attrName>style.visibility</p:attrName>
                                        </p:attrNameLst>
                                      </p:cBhvr>
                                      <p:to>
                                        <p:strVal val="visible"/>
                                      </p:to>
                                    </p:set>
                                    <p:animEffect transition="in" filter="fade">
                                      <p:cBhvr>
                                        <p:cTn id="27" dur="500"/>
                                        <p:tgtEl>
                                          <p:spTgt spid="6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5"/>
                                        </p:tgtEl>
                                        <p:attrNameLst>
                                          <p:attrName>style.visibility</p:attrName>
                                        </p:attrNameLst>
                                      </p:cBhvr>
                                      <p:to>
                                        <p:strVal val="visible"/>
                                      </p:to>
                                    </p:set>
                                    <p:animEffect transition="in" filter="fade">
                                      <p:cBhvr>
                                        <p:cTn id="32"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18E41B-8DB7-336A-A047-FD926AEF86A6}"/>
              </a:ext>
            </a:extLst>
          </p:cNvPr>
          <p:cNvSpPr>
            <a:spLocks noGrp="1"/>
          </p:cNvSpPr>
          <p:nvPr>
            <p:ph type="title"/>
          </p:nvPr>
        </p:nvSpPr>
        <p:spPr>
          <a:xfrm>
            <a:off x="5236362" y="446407"/>
            <a:ext cx="1715044" cy="574675"/>
          </a:xfrm>
        </p:spPr>
        <p:txBody>
          <a:bodyPr/>
          <a:lstStyle/>
          <a:p>
            <a:r>
              <a:rPr kumimoji="1" lang="ja-JP" altLang="en-US" dirty="0"/>
              <a:t>解説</a:t>
            </a:r>
          </a:p>
        </p:txBody>
      </p:sp>
      <p:sp>
        <p:nvSpPr>
          <p:cNvPr id="4" name="スライド番号プレースホルダー 3">
            <a:extLst>
              <a:ext uri="{FF2B5EF4-FFF2-40B4-BE49-F238E27FC236}">
                <a16:creationId xmlns:a16="http://schemas.microsoft.com/office/drawing/2014/main" id="{7315D3D8-9488-4BB3-D0F9-03E8549D82E4}"/>
              </a:ext>
            </a:extLst>
          </p:cNvPr>
          <p:cNvSpPr>
            <a:spLocks noGrp="1"/>
          </p:cNvSpPr>
          <p:nvPr>
            <p:ph type="sldNum" sz="quarter" idx="12"/>
          </p:nvPr>
        </p:nvSpPr>
        <p:spPr/>
        <p:txBody>
          <a:bodyPr/>
          <a:lstStyle/>
          <a:p>
            <a:fld id="{E49CA52D-FDCE-4200-A6F0-E9792A0A750D}" type="slidenum">
              <a:rPr kumimoji="1" lang="ja-JP" altLang="en-US" smtClean="0"/>
              <a:pPr/>
              <a:t>2</a:t>
            </a:fld>
            <a:endParaRPr kumimoji="1" lang="ja-JP" altLang="en-US"/>
          </a:p>
        </p:txBody>
      </p:sp>
      <p:sp>
        <p:nvSpPr>
          <p:cNvPr id="6" name="テキスト ボックス 5">
            <a:extLst>
              <a:ext uri="{FF2B5EF4-FFF2-40B4-BE49-F238E27FC236}">
                <a16:creationId xmlns:a16="http://schemas.microsoft.com/office/drawing/2014/main" id="{B3B6A069-81ED-0187-CD34-55FF2EACDBA7}"/>
              </a:ext>
            </a:extLst>
          </p:cNvPr>
          <p:cNvSpPr txBox="1"/>
          <p:nvPr/>
        </p:nvSpPr>
        <p:spPr>
          <a:xfrm>
            <a:off x="1151068" y="933170"/>
            <a:ext cx="9174751" cy="5478423"/>
          </a:xfrm>
          <a:prstGeom prst="rect">
            <a:avLst/>
          </a:prstGeom>
          <a:noFill/>
          <a:ln w="9525">
            <a:noFill/>
          </a:ln>
        </p:spPr>
        <p:txBody>
          <a:bodyPr wrap="square">
            <a:spAutoFit/>
          </a:bodyPr>
          <a:lstStyle/>
          <a:p>
            <a:pPr marL="361950" indent="-361950"/>
            <a:r>
              <a:rPr kumimoji="1" lang="ja-JP" altLang="en-US" dirty="0"/>
              <a:t>▪並列型</a:t>
            </a:r>
            <a:r>
              <a:rPr kumimoji="1" lang="en-US" altLang="ja-JP" dirty="0"/>
              <a:t>M-M</a:t>
            </a:r>
            <a:r>
              <a:rPr kumimoji="1" lang="ja-JP" altLang="en-US" dirty="0"/>
              <a:t>チャートとは</a:t>
            </a:r>
            <a:br>
              <a:rPr kumimoji="1" lang="en-US" altLang="ja-JP" dirty="0"/>
            </a:br>
            <a:r>
              <a:rPr kumimoji="1" lang="ja-JP" altLang="en-US" sz="1600" dirty="0"/>
              <a:t>横軸に時間。タテの欄に「作業」と「設備」をとり、人と設備の関わりかたを時間経過に従って線で表示したもの。目的：人と設備のかかわりかたを分かり易く表示し、改善の着眼点を見つけやすくする。</a:t>
            </a:r>
            <a:endParaRPr kumimoji="1" lang="en-US" altLang="ja-JP" sz="1600" dirty="0"/>
          </a:p>
          <a:p>
            <a:pPr marL="361950" marR="0" lvl="0" indent="-361950" algn="l" defTabSz="914400" rtl="0" eaLnBrk="1" fontAlgn="auto" latinLnBrk="0" hangingPunct="1">
              <a:lnSpc>
                <a:spcPct val="100000"/>
              </a:lnSpc>
              <a:spcBef>
                <a:spcPts val="0"/>
              </a:spcBef>
              <a:spcAft>
                <a:spcPts val="0"/>
              </a:spcAft>
              <a:buClrTx/>
              <a:buSzTx/>
              <a:buFontTx/>
              <a:buNone/>
              <a:tabLst/>
              <a:defRPr/>
            </a:pPr>
            <a:r>
              <a:rPr lang="ja-JP" altLang="en-US" dirty="0"/>
              <a:t>▪作業欄</a:t>
            </a:r>
            <a:br>
              <a:rPr lang="en-US" altLang="ja-JP" dirty="0"/>
            </a:br>
            <a:r>
              <a:rPr lang="en-US" altLang="ja-JP" sz="1600" dirty="0"/>
              <a:t>M-M</a:t>
            </a:r>
            <a:r>
              <a:rPr lang="ja-JP" altLang="en-US" sz="1600" dirty="0"/>
              <a:t>チャートでは主作業は機械がやっているので、作業欄は付随作業と付帯作業に分類。</a:t>
            </a:r>
            <a:endParaRPr lang="en-US" altLang="ja-JP" sz="1600" dirty="0"/>
          </a:p>
          <a:p>
            <a:pPr marL="361950" marR="0" lvl="0" indent="-361950" algn="l" defTabSz="914400" rtl="0" eaLnBrk="1" fontAlgn="auto" latinLnBrk="0" hangingPunct="1">
              <a:lnSpc>
                <a:spcPct val="100000"/>
              </a:lnSpc>
              <a:spcBef>
                <a:spcPts val="0"/>
              </a:spcBef>
              <a:spcAft>
                <a:spcPts val="0"/>
              </a:spcAft>
              <a:buClrTx/>
              <a:buSzTx/>
              <a:buFontTx/>
              <a:buNone/>
              <a:tabLst/>
              <a:defRPr/>
            </a:pPr>
            <a:r>
              <a:rPr lang="ja-JP" altLang="en-US" dirty="0"/>
              <a:t>▪書き方のポイント　</a:t>
            </a:r>
            <a:r>
              <a:rPr lang="ja-JP" altLang="en-US" sz="1600" dirty="0"/>
              <a:t>＜人と設備の関わりかたを見やすくするための工夫＞</a:t>
            </a:r>
            <a:br>
              <a:rPr lang="en-US" altLang="ja-JP" sz="1600" dirty="0"/>
            </a:br>
            <a:r>
              <a:rPr lang="ja-JP" altLang="en-US" sz="1600" dirty="0"/>
              <a:t>➀付随作業のなかで設備の停止を伴う作業を「内作業」として分ける</a:t>
            </a:r>
            <a:br>
              <a:rPr lang="en-US" altLang="ja-JP" sz="1600" dirty="0"/>
            </a:br>
            <a:r>
              <a:rPr lang="ja-JP" altLang="en-US" sz="1600" dirty="0"/>
              <a:t>➁</a:t>
            </a:r>
            <a:r>
              <a:rPr kumimoji="1" lang="ja-JP" altLang="en-US" sz="1600" dirty="0"/>
              <a:t>内作業は設備欄に、作業停止</a:t>
            </a:r>
            <a:r>
              <a:rPr kumimoji="1" lang="en-US" altLang="ja-JP" sz="1600" dirty="0"/>
              <a:t>(</a:t>
            </a:r>
            <a:r>
              <a:rPr kumimoji="1" lang="ja-JP" altLang="en-US" sz="1600" dirty="0"/>
              <a:t>手待ち</a:t>
            </a:r>
            <a:r>
              <a:rPr kumimoji="1" lang="en-US" altLang="ja-JP" sz="1600" dirty="0"/>
              <a:t>)</a:t>
            </a:r>
            <a:r>
              <a:rPr kumimoji="1" lang="ja-JP" altLang="en-US" sz="1600" dirty="0"/>
              <a:t>は付随作業欄に、記入する</a:t>
            </a:r>
            <a:r>
              <a:rPr lang="ja-JP" altLang="en-US" sz="1600" dirty="0"/>
              <a:t>　</a:t>
            </a:r>
            <a:endParaRPr lang="en-US" altLang="ja-JP" sz="1600" dirty="0"/>
          </a:p>
          <a:p>
            <a:pPr marL="361950" marR="0" lvl="0" indent="-361950" algn="l" defTabSz="914400" rtl="0" eaLnBrk="1" fontAlgn="auto" latinLnBrk="0" hangingPunct="1">
              <a:lnSpc>
                <a:spcPct val="100000"/>
              </a:lnSpc>
              <a:spcBef>
                <a:spcPts val="0"/>
              </a:spcBef>
              <a:spcAft>
                <a:spcPts val="0"/>
              </a:spcAft>
              <a:buClrTx/>
              <a:buSzTx/>
              <a:buFontTx/>
              <a:buNone/>
              <a:tabLst/>
              <a:defRPr/>
            </a:pPr>
            <a:r>
              <a:rPr lang="ja-JP" altLang="en-US" dirty="0"/>
              <a:t>▪</a:t>
            </a:r>
            <a:r>
              <a:rPr kumimoji="1" lang="ja-JP" altLang="en-US" dirty="0"/>
              <a:t>記入例の解説</a:t>
            </a:r>
            <a:r>
              <a:rPr kumimoji="1" lang="ja-JP" altLang="en-US" sz="1600" dirty="0"/>
              <a:t>（</a:t>
            </a:r>
            <a:r>
              <a:rPr kumimoji="1" lang="en-US" altLang="ja-JP" sz="1600" dirty="0"/>
              <a:t>1</a:t>
            </a:r>
            <a:r>
              <a:rPr kumimoji="1" lang="ja-JP" altLang="en-US" sz="1600" dirty="0"/>
              <a:t>号マシニングセンターを</a:t>
            </a:r>
            <a:r>
              <a:rPr kumimoji="1" lang="en-US" altLang="ja-JP" sz="1600" dirty="0"/>
              <a:t>1</a:t>
            </a:r>
            <a:r>
              <a:rPr kumimoji="1" lang="ja-JP" altLang="en-US" sz="1600" dirty="0"/>
              <a:t>人の作業者が操作している例）</a:t>
            </a:r>
            <a:br>
              <a:rPr kumimoji="1" lang="en-US" altLang="ja-JP" sz="1600" dirty="0"/>
            </a:br>
            <a:r>
              <a:rPr kumimoji="1" lang="ja-JP" altLang="en-US" sz="1600" dirty="0"/>
              <a:t>作業の点線</a:t>
            </a:r>
            <a:r>
              <a:rPr kumimoji="1" lang="en-US" altLang="ja-JP" sz="1600" dirty="0"/>
              <a:t>(</a:t>
            </a:r>
            <a:r>
              <a:rPr kumimoji="1" lang="ja-JP" altLang="en-US" sz="1600" dirty="0"/>
              <a:t>手待ち</a:t>
            </a:r>
            <a:r>
              <a:rPr kumimoji="1" lang="en-US" altLang="ja-JP" sz="1600" dirty="0"/>
              <a:t>)</a:t>
            </a:r>
            <a:r>
              <a:rPr kumimoji="1" lang="ja-JP" altLang="en-US" sz="1600" dirty="0"/>
              <a:t>が多く、設備がネックの状態。どちらがネックかの判断は、それを増やせば製造量が増えるものがネック。ここでは設備を増やせば製造量増えるので設備がネック。設備を増やすと人がネックになるが製造量は増える。単に人だけを増やしても手待ちが増えるだけで製造量は増えないので人がネックではない。チャートを細かくみると、設備がネックなのに停止しているところがある。その時作業者は材料を搬入している。手待ち時間に事前に搬入しておけば停止を避けられたかも知れない。製品出荷などの付帯作業を他の人が担当できれば、もう</a:t>
            </a:r>
            <a:r>
              <a:rPr kumimoji="1" lang="en-US" altLang="ja-JP" sz="1600" dirty="0"/>
              <a:t>1</a:t>
            </a:r>
            <a:r>
              <a:rPr kumimoji="1" lang="ja-JP" altLang="en-US" sz="1600" dirty="0"/>
              <a:t>台動かすことができるかもしれない。また設備が複数あるとワーク交換が同時に発生して停止しているのがみつかり、加工の順序を変更して避けられるかも知れない。設備欄で段取時間の線が長すぎると感じたら「なぜこんなに長いんだろうと」調べ、外段取り化できるものが見つかるかも知れない？など、いろいろと改善の視点が浮かんでくる。</a:t>
            </a:r>
            <a:endParaRPr kumimoji="1" lang="en-US" altLang="ja-JP" sz="1600" dirty="0"/>
          </a:p>
          <a:p>
            <a:r>
              <a:rPr kumimoji="1" lang="ja-JP" altLang="en-US" sz="1600" dirty="0"/>
              <a:t>▪実際に書かれる場合は、皆さんの現場の状況に合わせて工夫を加えて下さい。</a:t>
            </a:r>
            <a:endParaRPr kumimoji="1" lang="en-US" altLang="ja-JP" sz="1600" dirty="0"/>
          </a:p>
          <a:p>
            <a:pPr marL="361950" indent="-361950"/>
            <a:r>
              <a:rPr kumimoji="1" lang="en-US" altLang="ja-JP" sz="1600" dirty="0"/>
              <a:t> </a:t>
            </a:r>
            <a:r>
              <a:rPr kumimoji="1" lang="ja-JP" altLang="en-US" sz="1600" dirty="0"/>
              <a:t>　　人が複数の場合は色を変えて追加、設備が複数の場合は設備欄を追加、作業名の記入がヤッカイなら色分けだけにする・・など、いろいろと工夫を加えて、是非トライしてみて下さい。　</a:t>
            </a:r>
            <a:endParaRPr kumimoji="1" lang="en-US" altLang="ja-JP" sz="1600" dirty="0"/>
          </a:p>
        </p:txBody>
      </p:sp>
    </p:spTree>
    <p:extLst>
      <p:ext uri="{BB962C8B-B14F-4D97-AF65-F5344CB8AC3E}">
        <p14:creationId xmlns:p14="http://schemas.microsoft.com/office/powerpoint/2010/main" val="36304850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39.3|11.6|27.7|21|16.2|22.1"/>
</p:tagLst>
</file>

<file path=ppt/theme/theme1.xml><?xml version="1.0" encoding="utf-8"?>
<a:theme xmlns:a="http://schemas.openxmlformats.org/drawingml/2006/main" name="SD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lumMod val="75000"/>
              <a:lumOff val="25000"/>
            </a:schemeClr>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lumMod val="75000"/>
              <a:lumOff val="25000"/>
            </a:schemeClr>
          </a:solidFill>
        </a:ln>
      </a:spPr>
      <a:bodyPr/>
      <a:lstStyle/>
      <a:style>
        <a:lnRef idx="1">
          <a:schemeClr val="accent1"/>
        </a:lnRef>
        <a:fillRef idx="0">
          <a:schemeClr val="accent1"/>
        </a:fillRef>
        <a:effectRef idx="0">
          <a:schemeClr val="accent1"/>
        </a:effectRef>
        <a:fontRef idx="minor">
          <a:schemeClr val="tx1"/>
        </a:fontRef>
      </a:style>
    </a:lnDef>
    <a:txDef>
      <a:spPr>
        <a:noFill/>
        <a:ln w="9525">
          <a:noFill/>
        </a:ln>
      </a:spPr>
      <a:bodyPr wrap="square" rtlCol="0">
        <a:spAutoFit/>
      </a:bodyPr>
      <a:lstStyle>
        <a:defPPr algn="l">
          <a:defRPr kumimoji="1" dirty="0"/>
        </a:defPPr>
      </a:lstStyle>
    </a:txDef>
  </a:objectDefaults>
  <a:extraClrSchemeLst>
    <a:extraClrScheme>
      <a:clrScheme name="SD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D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D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D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D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D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D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2297</TotalTime>
  <Words>611</Words>
  <Application>Microsoft Office PowerPoint</Application>
  <PresentationFormat>ワイド画面</PresentationFormat>
  <Paragraphs>49</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ＤＦＧ平成丸ゴシック体W4</vt:lpstr>
      <vt:lpstr>Meiryo UI</vt:lpstr>
      <vt:lpstr>ＭＳ Ｐゴシック</vt:lpstr>
      <vt:lpstr>メイリオ</vt:lpstr>
      <vt:lpstr>游ゴシック</vt:lpstr>
      <vt:lpstr>Times New Roman</vt:lpstr>
      <vt:lpstr>SD_template</vt:lpstr>
      <vt:lpstr>M-Ｍチャート(並列型)</vt:lpstr>
      <vt:lpstr>解説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小野 寛</dc:creator>
  <cp:lastModifiedBy>小野 寛</cp:lastModifiedBy>
  <cp:revision>29</cp:revision>
  <dcterms:created xsi:type="dcterms:W3CDTF">2022-08-13T08:43:17Z</dcterms:created>
  <dcterms:modified xsi:type="dcterms:W3CDTF">2022-08-24T04:12:25Z</dcterms:modified>
</cp:coreProperties>
</file>