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846" r:id="rId2"/>
    <p:sldId id="821" r:id="rId3"/>
    <p:sldId id="818" r:id="rId4"/>
    <p:sldId id="829" r:id="rId5"/>
    <p:sldId id="830" r:id="rId6"/>
    <p:sldId id="854" r:id="rId7"/>
    <p:sldId id="851" r:id="rId8"/>
    <p:sldId id="831" r:id="rId9"/>
    <p:sldId id="777" r:id="rId10"/>
    <p:sldId id="852" r:id="rId11"/>
    <p:sldId id="824" r:id="rId12"/>
    <p:sldId id="325" r:id="rId13"/>
    <p:sldId id="855" r:id="rId14"/>
    <p:sldId id="780" r:id="rId15"/>
    <p:sldId id="853" r:id="rId16"/>
    <p:sldId id="839" r:id="rId17"/>
    <p:sldId id="848" r:id="rId18"/>
    <p:sldId id="849" r:id="rId19"/>
    <p:sldId id="845" r:id="rId20"/>
    <p:sldId id="856" r:id="rId21"/>
    <p:sldId id="857" r:id="rId22"/>
    <p:sldId id="347" r:id="rId23"/>
  </p:sldIdLst>
  <p:sldSz cx="9144000" cy="5143500" type="screen16x9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野 寛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9AD6F"/>
    <a:srgbClr val="F2DCDB"/>
    <a:srgbClr val="FFE48F"/>
    <a:srgbClr val="E38F8D"/>
    <a:srgbClr val="DC7C7A"/>
    <a:srgbClr val="CC4744"/>
    <a:srgbClr val="FF7171"/>
    <a:srgbClr val="EFFBE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48123" autoAdjust="0"/>
  </p:normalViewPr>
  <p:slideViewPr>
    <p:cSldViewPr snapToGrid="0">
      <p:cViewPr varScale="1">
        <p:scale>
          <a:sx n="85" d="100"/>
          <a:sy n="85" d="100"/>
        </p:scale>
        <p:origin x="666" y="84"/>
      </p:cViewPr>
      <p:guideLst>
        <p:guide orient="horz" pos="164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9" y="0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52475"/>
            <a:ext cx="667543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546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9" y="9517546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84" tIns="47142" rIns="94284" bIns="471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1266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メイリオ" panose="020B0604030504040204" pitchFamily="50" charset="-128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D76AD-39CD-4402-939E-D6CCF805CA4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63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529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B85BB-6009-40D1-AC1E-99293C635C92}" type="slidenum">
              <a:rPr lang="en-US" altLang="ja-JP" smtClean="0">
                <a:solidFill>
                  <a:prstClr val="black"/>
                </a:solidFill>
              </a:rPr>
              <a:pPr/>
              <a:t>11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明朝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0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2C254-7896-41C5-A719-1AC32BC37BF4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210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00"/>
              </a:spcBef>
              <a:spcAft>
                <a:spcPts val="0"/>
              </a:spcAft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6000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0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576FA-2D45-47F2-88F1-02B024D5206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563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55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00"/>
              </a:spcBef>
              <a:spcAft>
                <a:spcPts val="0"/>
              </a:spcAft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940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24512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0D7C-3E46-4470-A169-F05B3034A6E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109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0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818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D76AD-39CD-4402-939E-D6CCF805CA4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76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1724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57188" y="1335088"/>
            <a:ext cx="6408737" cy="3605212"/>
          </a:xfrm>
          <a:ln/>
        </p:spPr>
      </p:sp>
      <p:sp>
        <p:nvSpPr>
          <p:cNvPr id="81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  <p:sp>
        <p:nvSpPr>
          <p:cNvPr id="81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C276E-4870-40B0-AE06-2A4F75873AB1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90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57188" y="1335088"/>
            <a:ext cx="6408737" cy="3605212"/>
          </a:xfrm>
          <a:ln/>
        </p:spPr>
      </p:sp>
      <p:sp>
        <p:nvSpPr>
          <p:cNvPr id="81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  <p:sp>
        <p:nvSpPr>
          <p:cNvPr id="81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C276E-4870-40B0-AE06-2A4F75873AB1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9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D76AD-39CD-4402-939E-D6CCF805CA4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4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7CB53-CEAD-4F70-8A5E-5BA79D98DEEC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1275" y="779463"/>
            <a:ext cx="6934200" cy="39004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1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D76AD-39CD-4402-939E-D6CCF805CA4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37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734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250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B85BB-6009-40D1-AC1E-99293C635C92}" type="slidenum">
              <a:rPr lang="en-US" altLang="ja-JP" smtClean="0">
                <a:solidFill>
                  <a:prstClr val="black"/>
                </a:solidFill>
              </a:rPr>
              <a:pPr/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rtl="0">
              <a:spcBef>
                <a:spcPts val="400"/>
              </a:spcBef>
              <a:spcAft>
                <a:spcPts val="0"/>
              </a:spcAft>
            </a:pPr>
            <a:endParaRPr kumimoji="0" lang="en-US" altLang="ja-JP" b="0" dirty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104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356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3428-1E4C-4C92-8AC8-48F7634D63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6538" y="320279"/>
            <a:ext cx="6203949" cy="431006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6C0B-4DED-422B-B446-4D91ACB95B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2490" y="357954"/>
            <a:ext cx="5959020" cy="517921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DB78-532F-451A-8CD3-5B1F0E7DEC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E04477-EF69-4E57-B67C-D83F89300293}"/>
              </a:ext>
            </a:extLst>
          </p:cNvPr>
          <p:cNvSpPr txBox="1"/>
          <p:nvPr userDrawn="1"/>
        </p:nvSpPr>
        <p:spPr>
          <a:xfrm>
            <a:off x="1200443" y="2039816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4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4777601"/>
          <a:ext cx="914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2601" imgH="495063" progId="">
                  <p:embed/>
                </p:oleObj>
              </mc:Choice>
              <mc:Fallback>
                <p:oleObj name="Image" r:id="rId6" imgW="12601" imgH="495063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77601"/>
                        <a:ext cx="914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006079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468533" y="346145"/>
            <a:ext cx="6193063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gray">
          <a:xfrm>
            <a:off x="7401471" y="4890542"/>
            <a:ext cx="1055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ja-JP" sz="1000" i="1" dirty="0">
                <a:solidFill>
                  <a:schemeClr val="bg1"/>
                </a:solidFill>
                <a:latin typeface="Times New Roman" pitchFamily="18" charset="0"/>
                <a:ea typeface="丸ｺﾞｼｯｸ" pitchFamily="49" charset="-128"/>
              </a:rPr>
              <a:t>solution design</a:t>
            </a:r>
            <a:endParaRPr lang="en-US" altLang="ja-JP" sz="1000" dirty="0">
              <a:solidFill>
                <a:schemeClr val="bg1"/>
              </a:solidFill>
              <a:latin typeface="Times New Roman" pitchFamily="18" charset="0"/>
              <a:ea typeface="丸ｺﾞｼｯｸ" pitchFamily="49" charset="-128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02798" y="4862512"/>
            <a:ext cx="653891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1">
                <a:solidFill>
                  <a:schemeClr val="bg1"/>
                </a:solidFill>
                <a:latin typeface="メイリオ" panose="020B0604030504040204" pitchFamily="50" charset="-128"/>
              </a:defRPr>
            </a:lvl1pPr>
          </a:lstStyle>
          <a:p>
            <a:pPr>
              <a:defRPr/>
            </a:pPr>
            <a:fld id="{5D85033E-89A3-4F84-BC1A-71C2D869B29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</p:sldLayoutIdLst>
  <p:txStyles>
    <p:titleStyle>
      <a:lvl1pPr algn="dist" rtl="0" eaLnBrk="0" fontAlgn="base" hangingPunct="0">
        <a:spcBef>
          <a:spcPct val="0"/>
        </a:spcBef>
        <a:spcAft>
          <a:spcPct val="0"/>
        </a:spcAft>
        <a:defRPr sz="3600" b="1" baseline="0">
          <a:solidFill>
            <a:schemeClr val="tx1">
              <a:lumMod val="85000"/>
              <a:lumOff val="1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2pPr>
      <a:lvl3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3pPr>
      <a:lvl4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4pPr>
      <a:lvl5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5pPr>
      <a:lvl6pPr marL="4572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6pPr>
      <a:lvl7pPr marL="9144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7pPr>
      <a:lvl8pPr marL="13716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8pPr>
      <a:lvl9pPr marL="18288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hyperlink" Target="&#65332;&#31038;reference/&#22793;&#21270;&#12408;&#12398;&#25269;&#25239;.pp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hyperlink" Target="&#65332;&#31038;reference/&#22793;&#21270;&#12408;&#12398;&#25269;&#25239;.pp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hyperlink" Target="&#65332;&#31038;reference/&#22793;&#21270;&#12408;&#12398;&#25269;&#25239;.pp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hyperlink" Target="&#65332;&#31038;reference/&#22793;&#21270;&#12408;&#12398;&#25269;&#25239;.p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&#65332;&#31038;reference/&#22793;&#21270;&#12408;&#12398;&#25269;&#25239;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hyperlink" Target="&#65332;&#31038;reference/&#22793;&#21270;&#12408;&#12398;&#25269;&#25239;.pp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2131905" y="1118860"/>
            <a:ext cx="513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５Ｓの目的</a:t>
            </a:r>
            <a:endParaRPr kumimoji="1" lang="en-US" altLang="ja-JP" sz="7200" b="1" i="0" u="none" strike="noStrike" kern="1200" cap="none" spc="0" normalizeH="0" baseline="0" noProof="0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516FFC-A2B2-3C09-3E2D-4FE8B8588C42}"/>
              </a:ext>
            </a:extLst>
          </p:cNvPr>
          <p:cNvSpPr txBox="1"/>
          <p:nvPr/>
        </p:nvSpPr>
        <p:spPr>
          <a:xfrm>
            <a:off x="3140765" y="4092996"/>
            <a:ext cx="242553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15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ソリューションデザイン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小野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C24BE63-69E4-813B-6B9E-938157077C2D}"/>
              </a:ext>
            </a:extLst>
          </p:cNvPr>
          <p:cNvSpPr/>
          <p:nvPr/>
        </p:nvSpPr>
        <p:spPr>
          <a:xfrm>
            <a:off x="5522046" y="4073772"/>
            <a:ext cx="663112" cy="3462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検索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21BF50-AE78-726E-F619-0089481EAA84}"/>
              </a:ext>
            </a:extLst>
          </p:cNvPr>
          <p:cNvSpPr txBox="1"/>
          <p:nvPr/>
        </p:nvSpPr>
        <p:spPr>
          <a:xfrm>
            <a:off x="2651529" y="4081441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ＭＳ Ｐゴシック" charset="-128"/>
                <a:cs typeface="+mn-cs"/>
              </a:rPr>
              <a:t>ＨＰ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A7496F-46F4-6289-A0FE-738678F6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346" y="2608264"/>
            <a:ext cx="713602" cy="5615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C60324A-C1E0-8FBB-7913-A71A21DBA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690" y="2774350"/>
            <a:ext cx="2406868" cy="229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32DDA4-6B35-5B4E-FF01-59E4281455A9}"/>
              </a:ext>
            </a:extLst>
          </p:cNvPr>
          <p:cNvSpPr txBox="1"/>
          <p:nvPr/>
        </p:nvSpPr>
        <p:spPr>
          <a:xfrm>
            <a:off x="4051665" y="3205834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小野 寛</a:t>
            </a:r>
          </a:p>
        </p:txBody>
      </p:sp>
    </p:spTree>
    <p:extLst>
      <p:ext uri="{BB962C8B-B14F-4D97-AF65-F5344CB8AC3E}">
        <p14:creationId xmlns:p14="http://schemas.microsoft.com/office/powerpoint/2010/main" val="9928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7426">
        <p:fade/>
      </p:transition>
    </mc:Choice>
    <mc:Fallback xmlns="">
      <p:transition spd="med" advClick="0" advTm="3742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D76794-90E0-4296-B557-C2DC85BCCF9F}"/>
              </a:ext>
            </a:extLst>
          </p:cNvPr>
          <p:cNvSpPr txBox="1"/>
          <p:nvPr/>
        </p:nvSpPr>
        <p:spPr bwMode="gray">
          <a:xfrm>
            <a:off x="1310464" y="2204962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FFC000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変える力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82F7E2-B20D-48FF-844D-74AD0FB31C03}"/>
              </a:ext>
            </a:extLst>
          </p:cNvPr>
          <p:cNvSpPr txBox="1"/>
          <p:nvPr/>
        </p:nvSpPr>
        <p:spPr>
          <a:xfrm>
            <a:off x="2205893" y="3738185"/>
            <a:ext cx="4731552" cy="885972"/>
          </a:xfrm>
          <a:prstGeom prst="roundRect">
            <a:avLst>
              <a:gd name="adj" fmla="val 50000"/>
            </a:avLst>
          </a:prstGeom>
          <a:pattFill prst="pct50">
            <a:fgClr>
              <a:schemeClr val="bg1"/>
            </a:fgClr>
            <a:bgClr>
              <a:srgbClr val="F34335"/>
            </a:bgClr>
          </a:patt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108000" rtlCol="0">
            <a:noAutofit/>
          </a:bodyPr>
          <a:lstStyle/>
          <a:p>
            <a:pPr algn="ctr"/>
            <a:r>
              <a:rPr kumimoji="1" lang="ja-JP" altLang="en-US" sz="40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コミュニケーション力</a:t>
            </a:r>
          </a:p>
        </p:txBody>
      </p:sp>
      <p:sp>
        <p:nvSpPr>
          <p:cNvPr id="6" name="テキスト ボックス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56AF7BE-297A-4710-8090-006E381BCCEB}"/>
              </a:ext>
            </a:extLst>
          </p:cNvPr>
          <p:cNvSpPr txBox="1"/>
          <p:nvPr/>
        </p:nvSpPr>
        <p:spPr bwMode="gray">
          <a:xfrm>
            <a:off x="2716987" y="944962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34A853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改善力</a:t>
            </a:r>
          </a:p>
        </p:txBody>
      </p:sp>
      <p:sp>
        <p:nvSpPr>
          <p:cNvPr id="4" name="テキスト ボックス 3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B91F612-017B-496D-AE2D-BB61D93E42D4}"/>
              </a:ext>
            </a:extLst>
          </p:cNvPr>
          <p:cNvSpPr txBox="1"/>
          <p:nvPr/>
        </p:nvSpPr>
        <p:spPr bwMode="gray">
          <a:xfrm>
            <a:off x="4325493" y="2204962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0A51A1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変わる力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A002C318-B1A0-A382-7442-BD806A01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7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54">
        <p:fade/>
      </p:transition>
    </mc:Choice>
    <mc:Fallback xmlns="">
      <p:transition spd="med" advTm="4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88E-6 L -4.44444E-6 -0.106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  <p:extLst>
    <p:ext uri="{E180D4A7-C9FB-4DFB-919C-405C955672EB}">
      <p14:showEvtLst xmlns:p14="http://schemas.microsoft.com/office/powerpoint/2010/main">
        <p14:playEvt time="1218" objId="2"/>
        <p14:stopEvt time="3826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5BAFEED-FAF1-4973-BB2A-A67BBDCE4F52}"/>
              </a:ext>
            </a:extLst>
          </p:cNvPr>
          <p:cNvGrpSpPr/>
          <p:nvPr/>
        </p:nvGrpSpPr>
        <p:grpSpPr>
          <a:xfrm>
            <a:off x="3617805" y="969841"/>
            <a:ext cx="1891958" cy="3865662"/>
            <a:chOff x="2746129" y="969841"/>
            <a:chExt cx="1661382" cy="3865662"/>
          </a:xfrm>
        </p:grpSpPr>
        <p:sp>
          <p:nvSpPr>
            <p:cNvPr id="71" name="角丸四角形 70"/>
            <p:cNvSpPr/>
            <p:nvPr/>
          </p:nvSpPr>
          <p:spPr bwMode="gray">
            <a:xfrm>
              <a:off x="2746129" y="969841"/>
              <a:ext cx="1661382" cy="540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72000" bIns="0" rtlCol="0" anchor="ctr"/>
            <a:lstStyle/>
            <a:p>
              <a:pPr algn="ctr">
                <a:lnSpc>
                  <a:spcPts val="195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ahoma" panose="020B0604030504040204" pitchFamily="34" charset="0"/>
                </a:rPr>
                <a:t>現　状</a:t>
              </a:r>
              <a:endPara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77" name="角丸四角形 76"/>
            <p:cNvSpPr/>
            <p:nvPr/>
          </p:nvSpPr>
          <p:spPr bwMode="gray">
            <a:xfrm>
              <a:off x="2746129" y="4295503"/>
              <a:ext cx="1661382" cy="540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72000" bIns="0" rtlCol="0" anchor="ctr"/>
            <a:lstStyle/>
            <a:p>
              <a:pPr algn="ctr">
                <a:lnSpc>
                  <a:spcPts val="1950"/>
                </a:lnSpc>
              </a:pPr>
              <a:r>
                <a:rPr lang="ja-JP" alt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ahoma" panose="020B0604030504040204" pitchFamily="34" charset="0"/>
                </a:rPr>
                <a:t>成　果</a:t>
              </a:r>
              <a:endParaRPr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endParaRPr>
            </a:p>
          </p:txBody>
        </p:sp>
        <p:cxnSp>
          <p:nvCxnSpPr>
            <p:cNvPr id="4" name="コネクタ: カギ線 3">
              <a:extLst>
                <a:ext uri="{FF2B5EF4-FFF2-40B4-BE49-F238E27FC236}">
                  <a16:creationId xmlns:a16="http://schemas.microsoft.com/office/drawing/2014/main" id="{8AD020F9-8CA0-435D-83F3-2DCB0AB072E4}"/>
                </a:ext>
              </a:extLst>
            </p:cNvPr>
            <p:cNvCxnSpPr>
              <a:cxnSpLocks/>
              <a:stCxn id="71" idx="2"/>
              <a:endCxn id="77" idx="0"/>
            </p:cNvCxnSpPr>
            <p:nvPr/>
          </p:nvCxnSpPr>
          <p:spPr>
            <a:xfrm rot="5400000">
              <a:off x="2190339" y="2909022"/>
              <a:ext cx="2785662" cy="0"/>
            </a:xfrm>
            <a:prstGeom prst="bentConnector3">
              <a:avLst>
                <a:gd name="adj1" fmla="val 50000"/>
              </a:avLst>
            </a:prstGeom>
            <a:ln w="1143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角丸四角形 71"/>
          <p:cNvSpPr/>
          <p:nvPr/>
        </p:nvSpPr>
        <p:spPr bwMode="gray">
          <a:xfrm>
            <a:off x="3333895" y="1716315"/>
            <a:ext cx="2459778" cy="595339"/>
          </a:xfrm>
          <a:prstGeom prst="roundRect">
            <a:avLst>
              <a:gd name="adj" fmla="val 13207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>
              <a:lnSpc>
                <a:spcPts val="1950"/>
              </a:lnSpc>
            </a:pPr>
            <a:r>
              <a:rPr lang="ja-JP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rPr>
              <a:t>問題に気づく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5941892-0E4A-4D30-AB2F-D82E3A392CDA}"/>
              </a:ext>
            </a:extLst>
          </p:cNvPr>
          <p:cNvGrpSpPr/>
          <p:nvPr/>
        </p:nvGrpSpPr>
        <p:grpSpPr>
          <a:xfrm>
            <a:off x="3331422" y="2518128"/>
            <a:ext cx="2459778" cy="1286474"/>
            <a:chOff x="3483784" y="2573467"/>
            <a:chExt cx="2160000" cy="1286474"/>
          </a:xfrm>
        </p:grpSpPr>
        <p:sp>
          <p:nvSpPr>
            <p:cNvPr id="75" name="角丸四角形 74"/>
            <p:cNvSpPr/>
            <p:nvPr/>
          </p:nvSpPr>
          <p:spPr bwMode="gray">
            <a:xfrm>
              <a:off x="3483784" y="2573467"/>
              <a:ext cx="2160000" cy="540000"/>
            </a:xfrm>
            <a:prstGeom prst="roundRect">
              <a:avLst>
                <a:gd name="adj" fmla="val 1320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bIns="0" rtlCol="0" anchor="ctr"/>
            <a:lstStyle/>
            <a:p>
              <a:pPr algn="ctr">
                <a:lnSpc>
                  <a:spcPts val="1950"/>
                </a:lnSpc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ahoma" panose="020B0604030504040204" pitchFamily="34" charset="0"/>
                </a:rPr>
                <a:t>解決策を決める</a:t>
              </a:r>
              <a:endParaRPr lang="en-US" altLang="ja-JP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76" name="角丸四角形 75"/>
            <p:cNvSpPr/>
            <p:nvPr/>
          </p:nvSpPr>
          <p:spPr bwMode="ltGray">
            <a:xfrm>
              <a:off x="3483784" y="3319941"/>
              <a:ext cx="2160000" cy="540000"/>
            </a:xfrm>
            <a:prstGeom prst="roundRect">
              <a:avLst>
                <a:gd name="adj" fmla="val 13207"/>
              </a:avLst>
            </a:prstGeom>
            <a:solidFill>
              <a:srgbClr val="990099"/>
            </a:solidFill>
            <a:ln w="28575">
              <a:solidFill>
                <a:srgbClr val="9900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0" rtlCol="0" anchor="ctr"/>
            <a:lstStyle/>
            <a:p>
              <a:pPr algn="ctr">
                <a:lnSpc>
                  <a:spcPts val="1950"/>
                </a:lnSpc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ahoma" panose="020B0604030504040204" pitchFamily="34" charset="0"/>
                </a:rPr>
                <a:t>実行する</a:t>
              </a:r>
              <a:endParaRPr lang="en-US" altLang="ja-JP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DE8EAAA4-1D9C-4665-8E2A-B983B29DF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27" y="457825"/>
            <a:ext cx="3834146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2pPr>
            <a:lvl3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3pPr>
            <a:lvl4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4pPr>
            <a:lvl5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5pPr>
            <a:lvl6pPr marL="4572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6pPr>
            <a:lvl7pPr marL="9144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7pPr>
            <a:lvl8pPr marL="13716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8pPr>
            <a:lvl9pPr marL="18288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r>
              <a:rPr kumimoji="0" lang="ja-JP" altLang="en-US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解決策と実行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3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437">
        <p:fade/>
      </p:transition>
    </mc:Choice>
    <mc:Fallback xmlns="">
      <p:transition spd="med" advTm="434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03" objId="2"/>
        <p14:stopEvt time="43398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054" y="566403"/>
            <a:ext cx="3951892" cy="500599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に対する抵抗</a:t>
            </a:r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gray">
          <a:xfrm>
            <a:off x="1153042" y="1364577"/>
            <a:ext cx="3553063" cy="12144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ja-JP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５Ｓとは 改 善</a:t>
            </a: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gray">
          <a:xfrm>
            <a:off x="5397190" y="2458702"/>
            <a:ext cx="2513652" cy="1214438"/>
          </a:xfrm>
          <a:prstGeom prst="star32">
            <a:avLst>
              <a:gd name="adj" fmla="val 44533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ja-JP" altLang="en-US" sz="24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ストレス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074DFD-8183-4098-A3B3-9E4CBDA5F2D5}"/>
              </a:ext>
            </a:extLst>
          </p:cNvPr>
          <p:cNvGrpSpPr/>
          <p:nvPr/>
        </p:nvGrpSpPr>
        <p:grpSpPr>
          <a:xfrm>
            <a:off x="4481965" y="1364577"/>
            <a:ext cx="3170924" cy="1214438"/>
            <a:chOff x="3481177" y="1389384"/>
            <a:chExt cx="3170924" cy="1214438"/>
          </a:xfrm>
        </p:grpSpPr>
        <p:sp>
          <p:nvSpPr>
            <p:cNvPr id="2053" name="Oval 4"/>
            <p:cNvSpPr>
              <a:spLocks noChangeArrowheads="1"/>
            </p:cNvSpPr>
            <p:nvPr/>
          </p:nvSpPr>
          <p:spPr bwMode="gray">
            <a:xfrm>
              <a:off x="4654355" y="1389384"/>
              <a:ext cx="1997746" cy="1214438"/>
            </a:xfrm>
            <a:prstGeom prst="ellipse">
              <a:avLst/>
            </a:prstGeom>
            <a:ln w="28575"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ja-JP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習慣を変える</a:t>
              </a:r>
            </a:p>
          </p:txBody>
        </p:sp>
        <p:sp>
          <p:nvSpPr>
            <p:cNvPr id="2055" name="AutoShape 6"/>
            <p:cNvSpPr>
              <a:spLocks noChangeArrowheads="1"/>
            </p:cNvSpPr>
            <p:nvPr/>
          </p:nvSpPr>
          <p:spPr bwMode="gray">
            <a:xfrm rot="16200000">
              <a:off x="3586828" y="1293588"/>
              <a:ext cx="1110305" cy="1321607"/>
            </a:xfrm>
            <a:prstGeom prst="downArrow">
              <a:avLst>
                <a:gd name="adj1" fmla="val 56213"/>
                <a:gd name="adj2" fmla="val 47606"/>
              </a:avLst>
            </a:prstGeom>
            <a:ln w="2857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eaVert" wrap="none" lIns="36000" tIns="108000" rIns="72000" bIns="0" anchor="ctr" anchorCtr="1"/>
            <a:lstStyle/>
            <a:p>
              <a:pPr algn="ctr"/>
              <a:r>
                <a:rPr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つまり</a:t>
              </a:r>
            </a:p>
          </p:txBody>
        </p:sp>
      </p:grpSp>
      <p:sp>
        <p:nvSpPr>
          <p:cNvPr id="9" name="二等辺三角形 8"/>
          <p:cNvSpPr/>
          <p:nvPr/>
        </p:nvSpPr>
        <p:spPr bwMode="gray">
          <a:xfrm rot="14968326">
            <a:off x="3841718" y="3114826"/>
            <a:ext cx="260790" cy="251042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65D0622-D6C3-9C6F-0887-16AF9A748164}"/>
              </a:ext>
            </a:extLst>
          </p:cNvPr>
          <p:cNvGrpSpPr/>
          <p:nvPr/>
        </p:nvGrpSpPr>
        <p:grpSpPr>
          <a:xfrm>
            <a:off x="1473884" y="2903524"/>
            <a:ext cx="2332885" cy="1749149"/>
            <a:chOff x="1473884" y="2903524"/>
            <a:chExt cx="2332885" cy="1749149"/>
          </a:xfrm>
        </p:grpSpPr>
        <p:pic>
          <p:nvPicPr>
            <p:cNvPr id="4" name="図 3" descr="クリップアート が含まれている画像&#10;&#10;自動的に生成された説明">
              <a:extLst>
                <a:ext uri="{FF2B5EF4-FFF2-40B4-BE49-F238E27FC236}">
                  <a16:creationId xmlns:a16="http://schemas.microsoft.com/office/drawing/2014/main" id="{0E40B9EF-754F-49F5-BB65-A6E396DFB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78"/>
            <a:stretch/>
          </p:blipFill>
          <p:spPr>
            <a:xfrm flipH="1">
              <a:off x="1544928" y="3528006"/>
              <a:ext cx="955148" cy="1124667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 bwMode="gray">
            <a:xfrm>
              <a:off x="1473884" y="2903524"/>
              <a:ext cx="2332885" cy="673645"/>
            </a:xfrm>
            <a:prstGeom prst="cloudCallout">
              <a:avLst>
                <a:gd name="adj1" fmla="val -18313"/>
                <a:gd name="adj2" fmla="val 9441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 anchor="ctr" anchorCtr="1">
              <a:noAutofit/>
            </a:bodyPr>
            <a:lstStyle/>
            <a:p>
              <a:pPr algn="ctr"/>
              <a:r>
                <a:rPr lang="ja-JP" altLang="en-US" sz="2000" i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こうしたら？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61AA70-B22C-4AB5-AA22-3A84D7932720}"/>
              </a:ext>
            </a:extLst>
          </p:cNvPr>
          <p:cNvSpPr txBox="1"/>
          <p:nvPr/>
        </p:nvSpPr>
        <p:spPr>
          <a:xfrm>
            <a:off x="5142769" y="3327740"/>
            <a:ext cx="3022494" cy="863501"/>
          </a:xfrm>
          <a:prstGeom prst="star32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拒否反応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106BC07-C240-CFB3-9128-B7DEA2A20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386" y="2620049"/>
            <a:ext cx="1286367" cy="2206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5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072">
        <p:fade/>
      </p:transition>
    </mc:Choice>
    <mc:Fallback xmlns="">
      <p:transition spd="med" advTm="37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3" grpId="0" animBg="1"/>
    </p:bldLst>
  </p:timing>
  <p:extLst>
    <p:ext uri="{E180D4A7-C9FB-4DFB-919C-405C955672EB}">
      <p14:showEvtLst xmlns:p14="http://schemas.microsoft.com/office/powerpoint/2010/main">
        <p14:playEvt time="1204" objId="6"/>
        <p14:stopEvt time="37004" objId="6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55DB6-473A-4377-B6E2-E64A7DED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630" y="547543"/>
            <a:ext cx="4875898" cy="431006"/>
          </a:xfrm>
        </p:spPr>
        <p:txBody>
          <a:bodyPr/>
          <a:lstStyle/>
          <a:p>
            <a:r>
              <a:rPr kumimoji="1" lang="en-US" altLang="ja-JP" dirty="0"/>
              <a:t>5S</a:t>
            </a:r>
            <a:r>
              <a:rPr kumimoji="1" lang="ja-JP" altLang="en-US" dirty="0"/>
              <a:t>推進委員会での例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606F0F6-91C3-4DA6-8F49-23538C6129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51" y="2445340"/>
            <a:ext cx="2081720" cy="208172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F81B99-67D9-4658-94FB-A6E68DAF7C13}"/>
              </a:ext>
            </a:extLst>
          </p:cNvPr>
          <p:cNvSpPr txBox="1"/>
          <p:nvPr/>
        </p:nvSpPr>
        <p:spPr>
          <a:xfrm>
            <a:off x="101133" y="1239750"/>
            <a:ext cx="3167579" cy="1124426"/>
          </a:xfrm>
          <a:prstGeom prst="cloudCallout">
            <a:avLst>
              <a:gd name="adj1" fmla="val 2636"/>
              <a:gd name="adj2" fmla="val 6795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ja-JP" altLang="en-US" sz="1400" dirty="0">
                <a:latin typeface="+mj-ea"/>
                <a:ea typeface="+mj-ea"/>
              </a:rPr>
              <a:t>測定具や工具をどのように置いたらえぇか、皆の意見を言うてみて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73EDCC-60C1-436D-9A3F-D4F03FFEA501}"/>
              </a:ext>
            </a:extLst>
          </p:cNvPr>
          <p:cNvSpPr txBox="1"/>
          <p:nvPr/>
        </p:nvSpPr>
        <p:spPr>
          <a:xfrm>
            <a:off x="2645595" y="2137563"/>
            <a:ext cx="3065903" cy="1124426"/>
          </a:xfrm>
          <a:prstGeom prst="cloudCallout">
            <a:avLst>
              <a:gd name="adj1" fmla="val -57596"/>
              <a:gd name="adj2" fmla="val 3877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ja-JP" altLang="en-US" sz="1400" dirty="0">
                <a:latin typeface="+mj-ea"/>
                <a:ea typeface="+mj-ea"/>
              </a:rPr>
              <a:t>皆それぞれやり方が違うから、皆のやり易い方法で置くんが一番えぇと思うわ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4B0C2AE-77D5-45E7-8158-0B49F7FD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865" y="3416992"/>
            <a:ext cx="2377184" cy="1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1000644 600">
            <a:extLst>
              <a:ext uri="{FF2B5EF4-FFF2-40B4-BE49-F238E27FC236}">
                <a16:creationId xmlns:a16="http://schemas.microsoft.com/office/drawing/2014/main" id="{DF5A805A-6320-41DD-AC0C-0423F4B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498" y="1108723"/>
            <a:ext cx="3094690" cy="240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03AB4275-7FF7-4B30-BA79-25497856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61" y="1116299"/>
            <a:ext cx="3234147" cy="23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CF59-3100-461F-A6AB-5C331827FB9A}"/>
              </a:ext>
            </a:extLst>
          </p:cNvPr>
          <p:cNvSpPr txBox="1"/>
          <p:nvPr/>
        </p:nvSpPr>
        <p:spPr>
          <a:xfrm>
            <a:off x="762404" y="2364176"/>
            <a:ext cx="770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j-ea"/>
                <a:ea typeface="+mj-ea"/>
              </a:rPr>
              <a:t>工場長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4D12A4-4232-BF4E-C1EF-A58EC97D5624}"/>
              </a:ext>
            </a:extLst>
          </p:cNvPr>
          <p:cNvSpPr txBox="1"/>
          <p:nvPr/>
        </p:nvSpPr>
        <p:spPr>
          <a:xfrm>
            <a:off x="2038138" y="2572292"/>
            <a:ext cx="65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j-ea"/>
                <a:ea typeface="+mj-ea"/>
              </a:rPr>
              <a:t>Ａ</a:t>
            </a:r>
            <a:r>
              <a:rPr kumimoji="1" lang="ja-JP" altLang="en-US" sz="1200" dirty="0">
                <a:latin typeface="+mj-ea"/>
                <a:ea typeface="+mj-ea"/>
              </a:rPr>
              <a:t>さん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0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150">
        <p:fade/>
      </p:transition>
    </mc:Choice>
    <mc:Fallback xmlns="">
      <p:transition spd="med" advClick="0" advTm="50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  <p:extLst>
    <p:ext uri="{E180D4A7-C9FB-4DFB-919C-405C955672EB}">
      <p14:showEvtLst xmlns:p14="http://schemas.microsoft.com/office/powerpoint/2010/main">
        <p14:playEvt time="3" objId="5"/>
        <p14:stopEvt time="50050" objId="5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25AA43-8CA9-4AFB-9085-673CD2DA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435" y="627882"/>
            <a:ext cx="6165130" cy="431006"/>
          </a:xfrm>
        </p:spPr>
        <p:txBody>
          <a:bodyPr/>
          <a:lstStyle/>
          <a:p>
            <a:r>
              <a:rPr kumimoji="1" lang="ja-JP" altLang="en-US" dirty="0"/>
              <a:t>５Ｓで変わる力を高めよう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0698D94-1B15-4DD9-8B86-945F8AB858E9}"/>
              </a:ext>
            </a:extLst>
          </p:cNvPr>
          <p:cNvGrpSpPr/>
          <p:nvPr/>
        </p:nvGrpSpPr>
        <p:grpSpPr>
          <a:xfrm>
            <a:off x="2153876" y="1377060"/>
            <a:ext cx="4733742" cy="806191"/>
            <a:chOff x="1144501" y="1500700"/>
            <a:chExt cx="4134465" cy="806191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4AA75DC-7078-4987-B580-E2A07A905DD7}"/>
                </a:ext>
              </a:extLst>
            </p:cNvPr>
            <p:cNvSpPr txBox="1"/>
            <p:nvPr/>
          </p:nvSpPr>
          <p:spPr>
            <a:xfrm>
              <a:off x="1144501" y="1500700"/>
              <a:ext cx="4134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人間は習慣の奴隷である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AD1F4BF-D2DD-43B1-BD7A-01EAB00F4458}"/>
                </a:ext>
              </a:extLst>
            </p:cNvPr>
            <p:cNvSpPr txBox="1"/>
            <p:nvPr/>
          </p:nvSpPr>
          <p:spPr>
            <a:xfrm>
              <a:off x="2451520" y="1937559"/>
              <a:ext cx="2784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latin typeface="メイリオ" panose="020B0604030504040204" pitchFamily="50" charset="-128"/>
                </a:rPr>
                <a:t>オグ・マンディーノ（作家</a:t>
              </a:r>
              <a:r>
                <a:rPr lang="en-US" altLang="ja-JP" dirty="0">
                  <a:latin typeface="メイリオ" panose="020B0604030504040204" pitchFamily="50" charset="-128"/>
                </a:rPr>
                <a:t>/</a:t>
              </a:r>
              <a:r>
                <a:rPr lang="ja-JP" altLang="en-US" dirty="0">
                  <a:latin typeface="メイリオ" panose="020B0604030504040204" pitchFamily="50" charset="-128"/>
                </a:rPr>
                <a:t>米国）</a:t>
              </a:r>
              <a:endParaRPr kumimoji="1" lang="ja-JP" altLang="en-US" dirty="0">
                <a:latin typeface="メイリオ" panose="020B0604030504040204" pitchFamily="50" charset="-128"/>
              </a:endParaRPr>
            </a:p>
          </p:txBody>
        </p:sp>
      </p:grp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id="{9C0E7BBD-2D9A-4F93-81D8-4CEBA11D92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29069" y="3043165"/>
            <a:ext cx="3288080" cy="4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36000" bIns="36000" anchor="ctr" anchorCtr="1">
            <a:spAutoFit/>
          </a:bodyPr>
          <a:lstStyle/>
          <a:p>
            <a:pPr eaLnBrk="0" hangingPunct="0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慣れた方法とは今の方法</a:t>
            </a:r>
          </a:p>
        </p:txBody>
      </p:sp>
      <p:sp>
        <p:nvSpPr>
          <p:cNvPr id="14" name="テキスト ボックス 3">
            <a:extLst>
              <a:ext uri="{FF2B5EF4-FFF2-40B4-BE49-F238E27FC236}">
                <a16:creationId xmlns:a16="http://schemas.microsoft.com/office/drawing/2014/main" id="{3200C9FE-1563-417C-A954-BC9BBA2721E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82684" y="3482729"/>
            <a:ext cx="4980851" cy="4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36000" bIns="36000" anchor="ctr" anchorCtr="1">
            <a:spAutoFit/>
          </a:bodyPr>
          <a:lstStyle/>
          <a:p>
            <a:pPr eaLnBrk="0" hangingPunct="0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今の方法がベストな方法とは限らない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BCC95D-F107-46CA-92E5-F12C15F8C51A}"/>
              </a:ext>
            </a:extLst>
          </p:cNvPr>
          <p:cNvSpPr txBox="1"/>
          <p:nvPr/>
        </p:nvSpPr>
        <p:spPr>
          <a:xfrm>
            <a:off x="2205006" y="4142414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変わる力：変わる抵抗を小さく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力</a:t>
            </a:r>
          </a:p>
        </p:txBody>
      </p:sp>
      <p:sp>
        <p:nvSpPr>
          <p:cNvPr id="25" name="テキスト ボックス 3">
            <a:extLst>
              <a:ext uri="{FF2B5EF4-FFF2-40B4-BE49-F238E27FC236}">
                <a16:creationId xmlns:a16="http://schemas.microsoft.com/office/drawing/2014/main" id="{7CD2D8BC-CBB2-4F8C-A409-039495C02AA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38213" y="2599468"/>
            <a:ext cx="1785104" cy="411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36000" rIns="0" bIns="36000" anchor="ctr" anchorCtr="1">
            <a:spAutoFit/>
          </a:bodyPr>
          <a:lstStyle/>
          <a:p>
            <a:pPr eaLnBrk="0" hangingPunct="0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やり易い方法</a:t>
            </a:r>
          </a:p>
        </p:txBody>
      </p:sp>
      <p:sp>
        <p:nvSpPr>
          <p:cNvPr id="13" name="テキスト ボックス 3">
            <a:extLst>
              <a:ext uri="{FF2B5EF4-FFF2-40B4-BE49-F238E27FC236}">
                <a16:creationId xmlns:a16="http://schemas.microsoft.com/office/drawing/2014/main" id="{9B90E1C3-4FC8-425E-9683-CD540A6867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25170" y="2592211"/>
            <a:ext cx="3852337" cy="411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36000" bIns="36000" anchor="ctr" anchorCtr="1">
            <a:spAutoFit/>
          </a:bodyPr>
          <a:lstStyle/>
          <a:p>
            <a:pPr eaLnBrk="0" hangingPunct="0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やり易い方法とは慣れた方法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9512AC3-1F51-3664-E7C8-9F03F6547FCD}"/>
              </a:ext>
            </a:extLst>
          </p:cNvPr>
          <p:cNvGrpSpPr/>
          <p:nvPr/>
        </p:nvGrpSpPr>
        <p:grpSpPr>
          <a:xfrm>
            <a:off x="7443613" y="1468266"/>
            <a:ext cx="1390200" cy="1986156"/>
            <a:chOff x="7443613" y="1468266"/>
            <a:chExt cx="1390200" cy="1986156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8050C05-17EE-4FD4-924A-322E4E22B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3613" y="1468266"/>
              <a:ext cx="1094331" cy="1755412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8A57279-E910-BC51-6BA5-7705C375A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4745" y="2538320"/>
              <a:ext cx="659068" cy="91610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305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207">
        <p:fade/>
      </p:transition>
    </mc:Choice>
    <mc:Fallback xmlns="">
      <p:transition spd="med" advTm="110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12188 0.17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9" grpId="0"/>
      <p:bldP spid="25" grpId="0" animBg="1"/>
      <p:bldP spid="25" grpId="1" animBg="1"/>
      <p:bldP spid="13" grpId="0" animBg="1"/>
    </p:bldLst>
  </p:timing>
  <p:extLst>
    <p:ext uri="{E180D4A7-C9FB-4DFB-919C-405C955672EB}">
      <p14:showEvtLst xmlns:p14="http://schemas.microsoft.com/office/powerpoint/2010/main">
        <p14:playEvt time="1220" objId="6"/>
        <p14:stopEvt time="110207" objId="6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D76794-90E0-4296-B557-C2DC85BCCF9F}"/>
              </a:ext>
            </a:extLst>
          </p:cNvPr>
          <p:cNvSpPr txBox="1"/>
          <p:nvPr/>
        </p:nvSpPr>
        <p:spPr bwMode="gray">
          <a:xfrm>
            <a:off x="1310464" y="2204962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FFC000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変える力</a:t>
            </a:r>
          </a:p>
        </p:txBody>
      </p:sp>
      <p:sp>
        <p:nvSpPr>
          <p:cNvPr id="4" name="テキスト ボックス 3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B91F612-017B-496D-AE2D-BB61D93E42D4}"/>
              </a:ext>
            </a:extLst>
          </p:cNvPr>
          <p:cNvSpPr txBox="1"/>
          <p:nvPr/>
        </p:nvSpPr>
        <p:spPr bwMode="gray">
          <a:xfrm>
            <a:off x="4325493" y="2204962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0A51A1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変わる力</a:t>
            </a:r>
          </a:p>
        </p:txBody>
      </p:sp>
      <p:sp>
        <p:nvSpPr>
          <p:cNvPr id="6" name="テキスト ボックス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56AF7BE-297A-4710-8090-006E381BCCEB}"/>
              </a:ext>
            </a:extLst>
          </p:cNvPr>
          <p:cNvSpPr txBox="1"/>
          <p:nvPr/>
        </p:nvSpPr>
        <p:spPr bwMode="gray">
          <a:xfrm>
            <a:off x="2716987" y="944962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34A853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改善力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82F7E2-B20D-48FF-844D-74AD0FB31C03}"/>
              </a:ext>
            </a:extLst>
          </p:cNvPr>
          <p:cNvSpPr txBox="1"/>
          <p:nvPr/>
        </p:nvSpPr>
        <p:spPr>
          <a:xfrm>
            <a:off x="2205893" y="3738185"/>
            <a:ext cx="4731552" cy="885972"/>
          </a:xfrm>
          <a:prstGeom prst="roundRect">
            <a:avLst>
              <a:gd name="adj" fmla="val 50000"/>
            </a:avLst>
          </a:prstGeom>
          <a:pattFill prst="pct50">
            <a:fgClr>
              <a:schemeClr val="bg1"/>
            </a:fgClr>
            <a:bgClr>
              <a:srgbClr val="F34335"/>
            </a:bgClr>
          </a:patt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108000" rtlCol="0">
            <a:noAutofit/>
          </a:bodyPr>
          <a:lstStyle/>
          <a:p>
            <a:pPr algn="ctr"/>
            <a:r>
              <a:rPr kumimoji="1" lang="ja-JP" altLang="en-US" sz="40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コミュニケーション力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4C09F3A7-EF1B-0AC4-345B-29552DEB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0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810">
        <p:fade/>
      </p:transition>
    </mc:Choice>
    <mc:Fallback xmlns="">
      <p:transition spd="med" advClick="0" advTm="10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162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  <p:extLst>
    <p:ext uri="{E180D4A7-C9FB-4DFB-919C-405C955672EB}">
      <p14:showEvtLst xmlns:p14="http://schemas.microsoft.com/office/powerpoint/2010/main">
        <p14:playEvt time="1213" objId="2"/>
        <p14:stopEvt time="10397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25FAC62-A6AA-4233-BDEB-532825E67DD3}"/>
              </a:ext>
            </a:extLst>
          </p:cNvPr>
          <p:cNvSpPr txBox="1"/>
          <p:nvPr/>
        </p:nvSpPr>
        <p:spPr>
          <a:xfrm flipV="1">
            <a:off x="2639028" y="1542533"/>
            <a:ext cx="3795354" cy="3092952"/>
          </a:xfrm>
          <a:prstGeom prst="roundRect">
            <a:avLst/>
          </a:prstGeom>
          <a:pattFill prst="pct60">
            <a:fgClr>
              <a:schemeClr val="bg1"/>
            </a:fgClr>
            <a:bgClr>
              <a:srgbClr val="F34335"/>
            </a:bgClr>
          </a:patt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12700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108000" rtlCol="0">
            <a:noAutofit/>
          </a:bodyPr>
          <a:lstStyle/>
          <a:p>
            <a:pPr algn="ctr"/>
            <a:endParaRPr kumimoji="1" lang="ja-JP" altLang="en-US" sz="40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B9A9604-890F-4BE2-AA10-D3A8B2C6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183" y="446527"/>
            <a:ext cx="6375634" cy="431006"/>
          </a:xfrm>
        </p:spPr>
        <p:txBody>
          <a:bodyPr/>
          <a:lstStyle/>
          <a:p>
            <a:r>
              <a:rPr kumimoji="1" lang="ja-JP" altLang="en-US" dirty="0"/>
              <a:t>コミュニケーションの役割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CFB630-C548-412E-9665-E3649AEC20F3}"/>
              </a:ext>
            </a:extLst>
          </p:cNvPr>
          <p:cNvSpPr txBox="1"/>
          <p:nvPr/>
        </p:nvSpPr>
        <p:spPr>
          <a:xfrm>
            <a:off x="4641178" y="1033672"/>
            <a:ext cx="1756992" cy="39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8000" tIns="36000" rIns="108000" bIns="36000" rtlCol="0" anchor="ctr" anchorCtr="1">
            <a:noAutofit/>
          </a:bodyPr>
          <a:lstStyle/>
          <a:p>
            <a:pPr algn="ctr"/>
            <a:r>
              <a:rPr lang="ja-JP" altLang="en-US" dirty="0">
                <a:latin typeface="+mj-ea"/>
                <a:ea typeface="+mj-ea"/>
              </a:rPr>
              <a:t>変化に前むき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A180B4-9758-414A-8AED-E9ED956D8DDF}"/>
              </a:ext>
            </a:extLst>
          </p:cNvPr>
          <p:cNvSpPr txBox="1"/>
          <p:nvPr/>
        </p:nvSpPr>
        <p:spPr>
          <a:xfrm>
            <a:off x="2758516" y="1033672"/>
            <a:ext cx="1756992" cy="39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8000" tIns="36000" rIns="108000" bIns="36000" rtlCol="0" anchor="ctr" anchorCtr="1">
            <a:noAutofit/>
          </a:bodyPr>
          <a:lstStyle/>
          <a:p>
            <a:pPr algn="ctr"/>
            <a:r>
              <a:rPr lang="ja-JP" altLang="en-US" dirty="0">
                <a:latin typeface="+mj-ea"/>
                <a:ea typeface="+mj-ea"/>
              </a:rPr>
              <a:t>ムダに気づく</a:t>
            </a: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8D112A9C-E74F-4DC2-99CA-6F9156B8BA4A}"/>
              </a:ext>
            </a:extLst>
          </p:cNvPr>
          <p:cNvGrpSpPr/>
          <p:nvPr/>
        </p:nvGrpSpPr>
        <p:grpSpPr>
          <a:xfrm>
            <a:off x="2882689" y="1479083"/>
            <a:ext cx="1617282" cy="564396"/>
            <a:chOff x="2792159" y="1479083"/>
            <a:chExt cx="1617282" cy="564396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75E1EA9-03D4-4C9E-82B9-92C50D62ACFF}"/>
                </a:ext>
              </a:extLst>
            </p:cNvPr>
            <p:cNvSpPr txBox="1"/>
            <p:nvPr/>
          </p:nvSpPr>
          <p:spPr>
            <a:xfrm>
              <a:off x="2792159" y="1647479"/>
              <a:ext cx="1617282" cy="396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108000" tIns="36000" rIns="108000" bIns="36000" rtlCol="0" anchor="ctr" anchorCtr="1">
              <a:noAutofit/>
            </a:bodyPr>
            <a:lstStyle/>
            <a:p>
              <a:pPr algn="ctr"/>
              <a:r>
                <a:rPr lang="ja-JP" altLang="en-US" dirty="0">
                  <a:latin typeface="+mj-ea"/>
                  <a:ea typeface="+mj-ea"/>
                </a:rPr>
                <a:t>改善を提案</a:t>
              </a:r>
            </a:p>
          </p:txBody>
        </p:sp>
        <p:sp>
          <p:nvSpPr>
            <p:cNvPr id="54" name="矢印: 下 53">
              <a:extLst>
                <a:ext uri="{FF2B5EF4-FFF2-40B4-BE49-F238E27FC236}">
                  <a16:creationId xmlns:a16="http://schemas.microsoft.com/office/drawing/2014/main" id="{097216FB-0D8E-472D-886A-683E0F9EB540}"/>
                </a:ext>
              </a:extLst>
            </p:cNvPr>
            <p:cNvSpPr/>
            <p:nvPr/>
          </p:nvSpPr>
          <p:spPr>
            <a:xfrm>
              <a:off x="3492800" y="1479083"/>
              <a:ext cx="216000" cy="151993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ea"/>
                <a:ea typeface="+mj-ea"/>
              </a:endParaRP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233C5CD8-5F2B-4C29-ADD8-88C9B3C5DAB2}"/>
              </a:ext>
            </a:extLst>
          </p:cNvPr>
          <p:cNvGrpSpPr/>
          <p:nvPr/>
        </p:nvGrpSpPr>
        <p:grpSpPr>
          <a:xfrm>
            <a:off x="4660782" y="1473082"/>
            <a:ext cx="1500512" cy="558895"/>
            <a:chOff x="4805630" y="1473082"/>
            <a:chExt cx="1500512" cy="55889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BF0E872-DB87-4E53-96A3-81D1AFCA9B54}"/>
                </a:ext>
              </a:extLst>
            </p:cNvPr>
            <p:cNvSpPr txBox="1"/>
            <p:nvPr/>
          </p:nvSpPr>
          <p:spPr>
            <a:xfrm>
              <a:off x="4805630" y="1635977"/>
              <a:ext cx="1500512" cy="396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108000" tIns="36000" rIns="108000" bIns="36000" rtlCol="0" anchor="ctr" anchorCtr="1">
              <a:noAutofit/>
            </a:bodyPr>
            <a:lstStyle/>
            <a:p>
              <a:pPr algn="ctr"/>
              <a:r>
                <a:rPr lang="ja-JP" altLang="en-US" dirty="0">
                  <a:latin typeface="+mj-ea"/>
                  <a:ea typeface="+mj-ea"/>
                </a:rPr>
                <a:t>提案を理解</a:t>
              </a:r>
            </a:p>
          </p:txBody>
        </p:sp>
        <p:sp>
          <p:nvSpPr>
            <p:cNvPr id="56" name="矢印: 下 55">
              <a:extLst>
                <a:ext uri="{FF2B5EF4-FFF2-40B4-BE49-F238E27FC236}">
                  <a16:creationId xmlns:a16="http://schemas.microsoft.com/office/drawing/2014/main" id="{8847BF64-93D0-408A-B15A-3EA86DC3EE2A}"/>
                </a:ext>
              </a:extLst>
            </p:cNvPr>
            <p:cNvSpPr/>
            <p:nvPr/>
          </p:nvSpPr>
          <p:spPr>
            <a:xfrm>
              <a:off x="5447886" y="1473082"/>
              <a:ext cx="216000" cy="15199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ea"/>
                <a:ea typeface="+mj-ea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810AD1AC-4AA5-4892-9C09-E0BDE2B12863}"/>
              </a:ext>
            </a:extLst>
          </p:cNvPr>
          <p:cNvGrpSpPr/>
          <p:nvPr/>
        </p:nvGrpSpPr>
        <p:grpSpPr>
          <a:xfrm>
            <a:off x="3833238" y="2804940"/>
            <a:ext cx="1500512" cy="534725"/>
            <a:chOff x="3833238" y="2701815"/>
            <a:chExt cx="1500512" cy="534725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49D9D18-D72C-4A2B-84AD-5786F79D143D}"/>
                </a:ext>
              </a:extLst>
            </p:cNvPr>
            <p:cNvSpPr txBox="1"/>
            <p:nvPr/>
          </p:nvSpPr>
          <p:spPr>
            <a:xfrm>
              <a:off x="3833238" y="2876540"/>
              <a:ext cx="1500512" cy="3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08000" tIns="36000" rIns="108000" bIns="36000" rtlCol="0" anchor="ctr" anchorCtr="1">
              <a:noAutofit/>
            </a:bodyPr>
            <a:lstStyle/>
            <a:p>
              <a:pPr algn="ctr"/>
              <a:r>
                <a:rPr lang="ja-JP" altLang="en-US" dirty="0">
                  <a:latin typeface="+mj-ea"/>
                  <a:ea typeface="+mj-ea"/>
                </a:rPr>
                <a:t>素早い実行</a:t>
              </a:r>
            </a:p>
          </p:txBody>
        </p:sp>
        <p:sp>
          <p:nvSpPr>
            <p:cNvPr id="58" name="矢印: 下 57">
              <a:extLst>
                <a:ext uri="{FF2B5EF4-FFF2-40B4-BE49-F238E27FC236}">
                  <a16:creationId xmlns:a16="http://schemas.microsoft.com/office/drawing/2014/main" id="{C9381665-1C0E-4424-8BBB-B47A90700D36}"/>
                </a:ext>
              </a:extLst>
            </p:cNvPr>
            <p:cNvSpPr/>
            <p:nvPr/>
          </p:nvSpPr>
          <p:spPr>
            <a:xfrm>
              <a:off x="4475494" y="2701815"/>
              <a:ext cx="216000" cy="151993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ea"/>
                <a:ea typeface="+mj-ea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A992FDFB-968F-4570-A7EA-459EEA1E3A7B}"/>
              </a:ext>
            </a:extLst>
          </p:cNvPr>
          <p:cNvGrpSpPr/>
          <p:nvPr/>
        </p:nvGrpSpPr>
        <p:grpSpPr>
          <a:xfrm>
            <a:off x="3833238" y="3362397"/>
            <a:ext cx="1500512" cy="517472"/>
            <a:chOff x="3833238" y="3259272"/>
            <a:chExt cx="1500512" cy="517472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C617897-EBD9-41AB-9D25-B3281089307A}"/>
                </a:ext>
              </a:extLst>
            </p:cNvPr>
            <p:cNvSpPr txBox="1"/>
            <p:nvPr/>
          </p:nvSpPr>
          <p:spPr>
            <a:xfrm>
              <a:off x="3833238" y="3416744"/>
              <a:ext cx="1500512" cy="3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08000" tIns="36000" rIns="108000" bIns="36000" rtlCol="0" anchor="ctr" anchorCtr="1">
              <a:noAutofit/>
            </a:bodyPr>
            <a:lstStyle/>
            <a:p>
              <a:pPr algn="ctr"/>
              <a:r>
                <a:rPr lang="ja-JP" altLang="en-US" dirty="0">
                  <a:latin typeface="+mj-ea"/>
                  <a:ea typeface="+mj-ea"/>
                </a:rPr>
                <a:t>守る・定着</a:t>
              </a:r>
            </a:p>
          </p:txBody>
        </p:sp>
        <p:sp>
          <p:nvSpPr>
            <p:cNvPr id="59" name="矢印: 下 58">
              <a:extLst>
                <a:ext uri="{FF2B5EF4-FFF2-40B4-BE49-F238E27FC236}">
                  <a16:creationId xmlns:a16="http://schemas.microsoft.com/office/drawing/2014/main" id="{4C2D285E-2963-4423-A35F-F7B48022E830}"/>
                </a:ext>
              </a:extLst>
            </p:cNvPr>
            <p:cNvSpPr/>
            <p:nvPr/>
          </p:nvSpPr>
          <p:spPr>
            <a:xfrm>
              <a:off x="4475494" y="3259272"/>
              <a:ext cx="216000" cy="151993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ea"/>
                <a:ea typeface="+mj-ea"/>
              </a:endParaRP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AC850080-CAC3-4B9E-92EB-FFF64E220399}"/>
              </a:ext>
            </a:extLst>
          </p:cNvPr>
          <p:cNvGrpSpPr/>
          <p:nvPr/>
        </p:nvGrpSpPr>
        <p:grpSpPr>
          <a:xfrm>
            <a:off x="4089719" y="3919854"/>
            <a:ext cx="987551" cy="517470"/>
            <a:chOff x="4089719" y="3816729"/>
            <a:chExt cx="987551" cy="517470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40B7BDE-FE41-406E-97C2-FDDE6BA39D7B}"/>
                </a:ext>
              </a:extLst>
            </p:cNvPr>
            <p:cNvSpPr txBox="1"/>
            <p:nvPr/>
          </p:nvSpPr>
          <p:spPr>
            <a:xfrm>
              <a:off x="4089719" y="3974199"/>
              <a:ext cx="987551" cy="3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08000" tIns="36000" rIns="108000" bIns="36000" rtlCol="0" anchor="ctr" anchorCtr="1">
              <a:noAutofit/>
            </a:bodyPr>
            <a:lstStyle/>
            <a:p>
              <a:pPr algn="ctr"/>
              <a:r>
                <a:rPr lang="ja-JP" altLang="en-US" dirty="0">
                  <a:latin typeface="+mj-ea"/>
                  <a:ea typeface="+mj-ea"/>
                </a:rPr>
                <a:t>達成感</a:t>
              </a:r>
            </a:p>
          </p:txBody>
        </p:sp>
        <p:sp>
          <p:nvSpPr>
            <p:cNvPr id="60" name="矢印: 下 59">
              <a:extLst>
                <a:ext uri="{FF2B5EF4-FFF2-40B4-BE49-F238E27FC236}">
                  <a16:creationId xmlns:a16="http://schemas.microsoft.com/office/drawing/2014/main" id="{0940DA76-B9ED-4964-8391-0F80E39F9A01}"/>
                </a:ext>
              </a:extLst>
            </p:cNvPr>
            <p:cNvSpPr/>
            <p:nvPr/>
          </p:nvSpPr>
          <p:spPr>
            <a:xfrm>
              <a:off x="4475494" y="3816729"/>
              <a:ext cx="216000" cy="151993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ea"/>
                <a:ea typeface="+mj-ea"/>
              </a:endParaRP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B910609B-5DFE-40BD-BF38-7F482723E4AE}"/>
              </a:ext>
            </a:extLst>
          </p:cNvPr>
          <p:cNvGrpSpPr/>
          <p:nvPr/>
        </p:nvGrpSpPr>
        <p:grpSpPr>
          <a:xfrm>
            <a:off x="3576758" y="2002623"/>
            <a:ext cx="2013473" cy="779585"/>
            <a:chOff x="3576758" y="1899498"/>
            <a:chExt cx="2013473" cy="779585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C11AED4-BCC7-4771-B1CE-77425278E965}"/>
                </a:ext>
              </a:extLst>
            </p:cNvPr>
            <p:cNvSpPr txBox="1"/>
            <p:nvPr/>
          </p:nvSpPr>
          <p:spPr>
            <a:xfrm>
              <a:off x="3576758" y="2319083"/>
              <a:ext cx="2013473" cy="3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08000" tIns="36000" rIns="108000" bIns="36000" rtlCol="0" anchor="ctr" anchorCtr="1">
              <a:noAutofit/>
            </a:bodyPr>
            <a:lstStyle/>
            <a:p>
              <a:pPr algn="ctr"/>
              <a:r>
                <a:rPr lang="ja-JP" altLang="en-US" dirty="0">
                  <a:latin typeface="+mj-ea"/>
                  <a:ea typeface="+mj-ea"/>
                </a:rPr>
                <a:t>より良い改善案</a:t>
              </a:r>
            </a:p>
          </p:txBody>
        </p:sp>
        <p:sp>
          <p:nvSpPr>
            <p:cNvPr id="55" name="矢印: 下 54">
              <a:extLst>
                <a:ext uri="{FF2B5EF4-FFF2-40B4-BE49-F238E27FC236}">
                  <a16:creationId xmlns:a16="http://schemas.microsoft.com/office/drawing/2014/main" id="{84BF9CD9-A2A9-4734-96DA-EC434B040B11}"/>
                </a:ext>
              </a:extLst>
            </p:cNvPr>
            <p:cNvSpPr/>
            <p:nvPr/>
          </p:nvSpPr>
          <p:spPr>
            <a:xfrm>
              <a:off x="3877868" y="1899498"/>
              <a:ext cx="1374852" cy="431006"/>
            </a:xfrm>
            <a:prstGeom prst="downArrow">
              <a:avLst>
                <a:gd name="adj1" fmla="val 75126"/>
                <a:gd name="adj2" fmla="val 50000"/>
              </a:avLst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108000" bIns="0" rtlCol="0" anchor="ctr"/>
            <a:lstStyle/>
            <a:p>
              <a:pPr algn="ctr"/>
              <a:r>
                <a:rPr kumimoji="1" lang="ja-JP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意見交換</a:t>
              </a:r>
            </a:p>
          </p:txBody>
        </p:sp>
      </p:grpSp>
      <p:sp>
        <p:nvSpPr>
          <p:cNvPr id="3" name="円弧 2">
            <a:extLst>
              <a:ext uri="{FF2B5EF4-FFF2-40B4-BE49-F238E27FC236}">
                <a16:creationId xmlns:a16="http://schemas.microsoft.com/office/drawing/2014/main" id="{38958004-1B29-4285-83C4-F699CD21019A}"/>
              </a:ext>
            </a:extLst>
          </p:cNvPr>
          <p:cNvSpPr/>
          <p:nvPr/>
        </p:nvSpPr>
        <p:spPr>
          <a:xfrm>
            <a:off x="5073329" y="1287293"/>
            <a:ext cx="2580978" cy="2868981"/>
          </a:xfrm>
          <a:custGeom>
            <a:avLst/>
            <a:gdLst>
              <a:gd name="connsiteX0" fmla="*/ 1215768 w 2431536"/>
              <a:gd name="connsiteY0" fmla="*/ 0 h 2776236"/>
              <a:gd name="connsiteX1" fmla="*/ 2431010 w 2431536"/>
              <a:gd name="connsiteY1" fmla="*/ 1347305 h 2776236"/>
              <a:gd name="connsiteX2" fmla="*/ 1308837 w 2431536"/>
              <a:gd name="connsiteY2" fmla="*/ 2772163 h 2776236"/>
              <a:gd name="connsiteX3" fmla="*/ 1215768 w 2431536"/>
              <a:gd name="connsiteY3" fmla="*/ 1388118 h 2776236"/>
              <a:gd name="connsiteX4" fmla="*/ 1215768 w 2431536"/>
              <a:gd name="connsiteY4" fmla="*/ 0 h 2776236"/>
              <a:gd name="connsiteX0" fmla="*/ 1215768 w 2431536"/>
              <a:gd name="connsiteY0" fmla="*/ 0 h 2776236"/>
              <a:gd name="connsiteX1" fmla="*/ 2431010 w 2431536"/>
              <a:gd name="connsiteY1" fmla="*/ 1347305 h 2776236"/>
              <a:gd name="connsiteX2" fmla="*/ 1308837 w 2431536"/>
              <a:gd name="connsiteY2" fmla="*/ 2772163 h 2776236"/>
              <a:gd name="connsiteX0" fmla="*/ 1144060 w 2359836"/>
              <a:gd name="connsiteY0" fmla="*/ 0 h 2836708"/>
              <a:gd name="connsiteX1" fmla="*/ 2359302 w 2359836"/>
              <a:gd name="connsiteY1" fmla="*/ 1347305 h 2836708"/>
              <a:gd name="connsiteX2" fmla="*/ 1237129 w 2359836"/>
              <a:gd name="connsiteY2" fmla="*/ 2772163 h 2836708"/>
              <a:gd name="connsiteX3" fmla="*/ 1144060 w 2359836"/>
              <a:gd name="connsiteY3" fmla="*/ 1388118 h 2836708"/>
              <a:gd name="connsiteX4" fmla="*/ 1144060 w 2359836"/>
              <a:gd name="connsiteY4" fmla="*/ 0 h 2836708"/>
              <a:gd name="connsiteX0" fmla="*/ 1144060 w 2359836"/>
              <a:gd name="connsiteY0" fmla="*/ 0 h 2836708"/>
              <a:gd name="connsiteX1" fmla="*/ 2359302 w 2359836"/>
              <a:gd name="connsiteY1" fmla="*/ 1347305 h 2836708"/>
              <a:gd name="connsiteX2" fmla="*/ 0 w 2359836"/>
              <a:gd name="connsiteY2" fmla="*/ 2836708 h 2836708"/>
              <a:gd name="connsiteX0" fmla="*/ 1144060 w 2363901"/>
              <a:gd name="connsiteY0" fmla="*/ 0 h 2836708"/>
              <a:gd name="connsiteX1" fmla="*/ 2359302 w 2363901"/>
              <a:gd name="connsiteY1" fmla="*/ 1347305 h 2836708"/>
              <a:gd name="connsiteX2" fmla="*/ 1237129 w 2363901"/>
              <a:gd name="connsiteY2" fmla="*/ 2772163 h 2836708"/>
              <a:gd name="connsiteX3" fmla="*/ 1144060 w 2363901"/>
              <a:gd name="connsiteY3" fmla="*/ 1388118 h 2836708"/>
              <a:gd name="connsiteX4" fmla="*/ 1144060 w 2363901"/>
              <a:gd name="connsiteY4" fmla="*/ 0 h 2836708"/>
              <a:gd name="connsiteX0" fmla="*/ 1144060 w 2363901"/>
              <a:gd name="connsiteY0" fmla="*/ 0 h 2836708"/>
              <a:gd name="connsiteX1" fmla="*/ 2359302 w 2363901"/>
              <a:gd name="connsiteY1" fmla="*/ 1347305 h 2836708"/>
              <a:gd name="connsiteX2" fmla="*/ 1499593 w 2363901"/>
              <a:gd name="connsiteY2" fmla="*/ 2316519 h 2836708"/>
              <a:gd name="connsiteX3" fmla="*/ 0 w 2363901"/>
              <a:gd name="connsiteY3" fmla="*/ 2836708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237129 w 2365825"/>
              <a:gd name="connsiteY2" fmla="*/ 2772163 h 2836708"/>
              <a:gd name="connsiteX3" fmla="*/ 1144060 w 2365825"/>
              <a:gd name="connsiteY3" fmla="*/ 1388118 h 2836708"/>
              <a:gd name="connsiteX4" fmla="*/ 1144060 w 2365825"/>
              <a:gd name="connsiteY4" fmla="*/ 0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671716 w 2365825"/>
              <a:gd name="connsiteY2" fmla="*/ 2434853 h 2836708"/>
              <a:gd name="connsiteX3" fmla="*/ 0 w 2365825"/>
              <a:gd name="connsiteY3" fmla="*/ 2836708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097280 w 2365825"/>
              <a:gd name="connsiteY2" fmla="*/ 2664587 h 2836708"/>
              <a:gd name="connsiteX3" fmla="*/ 1144060 w 2365825"/>
              <a:gd name="connsiteY3" fmla="*/ 1388118 h 2836708"/>
              <a:gd name="connsiteX4" fmla="*/ 1144060 w 2365825"/>
              <a:gd name="connsiteY4" fmla="*/ 0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671716 w 2365825"/>
              <a:gd name="connsiteY2" fmla="*/ 2434853 h 2836708"/>
              <a:gd name="connsiteX3" fmla="*/ 0 w 2365825"/>
              <a:gd name="connsiteY3" fmla="*/ 2836708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144060 w 2365825"/>
              <a:gd name="connsiteY2" fmla="*/ 1388118 h 2836708"/>
              <a:gd name="connsiteX3" fmla="*/ 1144060 w 2365825"/>
              <a:gd name="connsiteY3" fmla="*/ 0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671716 w 2365825"/>
              <a:gd name="connsiteY2" fmla="*/ 2434853 h 2836708"/>
              <a:gd name="connsiteX3" fmla="*/ 0 w 2365825"/>
              <a:gd name="connsiteY3" fmla="*/ 2836708 h 2836708"/>
              <a:gd name="connsiteX0" fmla="*/ 1359213 w 2580978"/>
              <a:gd name="connsiteY0" fmla="*/ 0 h 2847466"/>
              <a:gd name="connsiteX1" fmla="*/ 2574455 w 2580978"/>
              <a:gd name="connsiteY1" fmla="*/ 1347305 h 2847466"/>
              <a:gd name="connsiteX2" fmla="*/ 1359213 w 2580978"/>
              <a:gd name="connsiteY2" fmla="*/ 1388118 h 2847466"/>
              <a:gd name="connsiteX3" fmla="*/ 1359213 w 2580978"/>
              <a:gd name="connsiteY3" fmla="*/ 0 h 2847466"/>
              <a:gd name="connsiteX0" fmla="*/ 1359213 w 2580978"/>
              <a:gd name="connsiteY0" fmla="*/ 0 h 2847466"/>
              <a:gd name="connsiteX1" fmla="*/ 2574455 w 2580978"/>
              <a:gd name="connsiteY1" fmla="*/ 1347305 h 2847466"/>
              <a:gd name="connsiteX2" fmla="*/ 1886869 w 2580978"/>
              <a:gd name="connsiteY2" fmla="*/ 2434853 h 2847466"/>
              <a:gd name="connsiteX3" fmla="*/ 0 w 2580978"/>
              <a:gd name="connsiteY3" fmla="*/ 2847466 h 2847466"/>
              <a:gd name="connsiteX0" fmla="*/ 1359213 w 2580978"/>
              <a:gd name="connsiteY0" fmla="*/ 0 h 2868981"/>
              <a:gd name="connsiteX1" fmla="*/ 2574455 w 2580978"/>
              <a:gd name="connsiteY1" fmla="*/ 1347305 h 2868981"/>
              <a:gd name="connsiteX2" fmla="*/ 1359213 w 2580978"/>
              <a:gd name="connsiteY2" fmla="*/ 1388118 h 2868981"/>
              <a:gd name="connsiteX3" fmla="*/ 1359213 w 2580978"/>
              <a:gd name="connsiteY3" fmla="*/ 0 h 2868981"/>
              <a:gd name="connsiteX0" fmla="*/ 1359213 w 2580978"/>
              <a:gd name="connsiteY0" fmla="*/ 0 h 2868981"/>
              <a:gd name="connsiteX1" fmla="*/ 2574455 w 2580978"/>
              <a:gd name="connsiteY1" fmla="*/ 1347305 h 2868981"/>
              <a:gd name="connsiteX2" fmla="*/ 1886869 w 2580978"/>
              <a:gd name="connsiteY2" fmla="*/ 2434853 h 2868981"/>
              <a:gd name="connsiteX3" fmla="*/ 0 w 2580978"/>
              <a:gd name="connsiteY3" fmla="*/ 2868981 h 2868981"/>
              <a:gd name="connsiteX0" fmla="*/ 1359213 w 2580978"/>
              <a:gd name="connsiteY0" fmla="*/ 0 h 2868981"/>
              <a:gd name="connsiteX1" fmla="*/ 2574455 w 2580978"/>
              <a:gd name="connsiteY1" fmla="*/ 1347305 h 2868981"/>
              <a:gd name="connsiteX2" fmla="*/ 1359213 w 2580978"/>
              <a:gd name="connsiteY2" fmla="*/ 1388118 h 2868981"/>
              <a:gd name="connsiteX3" fmla="*/ 1359213 w 2580978"/>
              <a:gd name="connsiteY3" fmla="*/ 0 h 2868981"/>
              <a:gd name="connsiteX0" fmla="*/ 1359213 w 2580978"/>
              <a:gd name="connsiteY0" fmla="*/ 0 h 2868981"/>
              <a:gd name="connsiteX1" fmla="*/ 2574455 w 2580978"/>
              <a:gd name="connsiteY1" fmla="*/ 1347305 h 2868981"/>
              <a:gd name="connsiteX2" fmla="*/ 1886869 w 2580978"/>
              <a:gd name="connsiteY2" fmla="*/ 2434853 h 2868981"/>
              <a:gd name="connsiteX3" fmla="*/ 0 w 2580978"/>
              <a:gd name="connsiteY3" fmla="*/ 2868981 h 28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978" h="2868981" stroke="0" extrusionOk="0">
                <a:moveTo>
                  <a:pt x="1359213" y="0"/>
                </a:moveTo>
                <a:cubicBezTo>
                  <a:pt x="2016744" y="0"/>
                  <a:pt x="2574455" y="1115952"/>
                  <a:pt x="2574455" y="1347305"/>
                </a:cubicBezTo>
                <a:cubicBezTo>
                  <a:pt x="2574455" y="1578658"/>
                  <a:pt x="1561753" y="1612669"/>
                  <a:pt x="1359213" y="1388118"/>
                </a:cubicBezTo>
                <a:lnTo>
                  <a:pt x="1359213" y="0"/>
                </a:lnTo>
                <a:close/>
              </a:path>
              <a:path w="2580978" h="2868981" fill="none">
                <a:moveTo>
                  <a:pt x="1359213" y="0"/>
                </a:moveTo>
                <a:cubicBezTo>
                  <a:pt x="2016744" y="0"/>
                  <a:pt x="2555123" y="596886"/>
                  <a:pt x="2574455" y="1347305"/>
                </a:cubicBezTo>
                <a:cubicBezTo>
                  <a:pt x="2633710" y="1733391"/>
                  <a:pt x="2280086" y="2186619"/>
                  <a:pt x="1886869" y="2434853"/>
                </a:cubicBezTo>
                <a:cubicBezTo>
                  <a:pt x="1493652" y="2683087"/>
                  <a:pt x="873875" y="2771525"/>
                  <a:pt x="0" y="2868981"/>
                </a:cubicBezTo>
              </a:path>
            </a:pathLst>
          </a:custGeom>
          <a:ln w="53975"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97660-F9C4-4947-B738-EB6E28273E53}"/>
              </a:ext>
            </a:extLst>
          </p:cNvPr>
          <p:cNvSpPr txBox="1"/>
          <p:nvPr/>
        </p:nvSpPr>
        <p:spPr bwMode="gray">
          <a:xfrm>
            <a:off x="6173080" y="2269691"/>
            <a:ext cx="1910902" cy="11682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 anchorCtr="1"/>
          <a:lstStyle/>
          <a:p>
            <a:pPr algn="ctr">
              <a:defRPr/>
            </a:pPr>
            <a:r>
              <a:rPr lang="ja-JP" altLang="en-US" sz="2800" dirty="0">
                <a:latin typeface="+mj-ea"/>
                <a:ea typeface="+mj-ea"/>
              </a:rPr>
              <a:t>変わる力</a:t>
            </a:r>
          </a:p>
        </p:txBody>
      </p:sp>
      <p:sp>
        <p:nvSpPr>
          <p:cNvPr id="41" name="円弧 2">
            <a:extLst>
              <a:ext uri="{FF2B5EF4-FFF2-40B4-BE49-F238E27FC236}">
                <a16:creationId xmlns:a16="http://schemas.microsoft.com/office/drawing/2014/main" id="{0B405C23-CD3E-4513-8224-A63FF97F674A}"/>
              </a:ext>
            </a:extLst>
          </p:cNvPr>
          <p:cNvSpPr/>
          <p:nvPr/>
        </p:nvSpPr>
        <p:spPr>
          <a:xfrm flipH="1">
            <a:off x="1500058" y="1277972"/>
            <a:ext cx="2580978" cy="2868981"/>
          </a:xfrm>
          <a:custGeom>
            <a:avLst/>
            <a:gdLst>
              <a:gd name="connsiteX0" fmla="*/ 1215768 w 2431536"/>
              <a:gd name="connsiteY0" fmla="*/ 0 h 2776236"/>
              <a:gd name="connsiteX1" fmla="*/ 2431010 w 2431536"/>
              <a:gd name="connsiteY1" fmla="*/ 1347305 h 2776236"/>
              <a:gd name="connsiteX2" fmla="*/ 1308837 w 2431536"/>
              <a:gd name="connsiteY2" fmla="*/ 2772163 h 2776236"/>
              <a:gd name="connsiteX3" fmla="*/ 1215768 w 2431536"/>
              <a:gd name="connsiteY3" fmla="*/ 1388118 h 2776236"/>
              <a:gd name="connsiteX4" fmla="*/ 1215768 w 2431536"/>
              <a:gd name="connsiteY4" fmla="*/ 0 h 2776236"/>
              <a:gd name="connsiteX0" fmla="*/ 1215768 w 2431536"/>
              <a:gd name="connsiteY0" fmla="*/ 0 h 2776236"/>
              <a:gd name="connsiteX1" fmla="*/ 2431010 w 2431536"/>
              <a:gd name="connsiteY1" fmla="*/ 1347305 h 2776236"/>
              <a:gd name="connsiteX2" fmla="*/ 1308837 w 2431536"/>
              <a:gd name="connsiteY2" fmla="*/ 2772163 h 2776236"/>
              <a:gd name="connsiteX0" fmla="*/ 1144060 w 2359836"/>
              <a:gd name="connsiteY0" fmla="*/ 0 h 2836708"/>
              <a:gd name="connsiteX1" fmla="*/ 2359302 w 2359836"/>
              <a:gd name="connsiteY1" fmla="*/ 1347305 h 2836708"/>
              <a:gd name="connsiteX2" fmla="*/ 1237129 w 2359836"/>
              <a:gd name="connsiteY2" fmla="*/ 2772163 h 2836708"/>
              <a:gd name="connsiteX3" fmla="*/ 1144060 w 2359836"/>
              <a:gd name="connsiteY3" fmla="*/ 1388118 h 2836708"/>
              <a:gd name="connsiteX4" fmla="*/ 1144060 w 2359836"/>
              <a:gd name="connsiteY4" fmla="*/ 0 h 2836708"/>
              <a:gd name="connsiteX0" fmla="*/ 1144060 w 2359836"/>
              <a:gd name="connsiteY0" fmla="*/ 0 h 2836708"/>
              <a:gd name="connsiteX1" fmla="*/ 2359302 w 2359836"/>
              <a:gd name="connsiteY1" fmla="*/ 1347305 h 2836708"/>
              <a:gd name="connsiteX2" fmla="*/ 0 w 2359836"/>
              <a:gd name="connsiteY2" fmla="*/ 2836708 h 2836708"/>
              <a:gd name="connsiteX0" fmla="*/ 1144060 w 2363901"/>
              <a:gd name="connsiteY0" fmla="*/ 0 h 2836708"/>
              <a:gd name="connsiteX1" fmla="*/ 2359302 w 2363901"/>
              <a:gd name="connsiteY1" fmla="*/ 1347305 h 2836708"/>
              <a:gd name="connsiteX2" fmla="*/ 1237129 w 2363901"/>
              <a:gd name="connsiteY2" fmla="*/ 2772163 h 2836708"/>
              <a:gd name="connsiteX3" fmla="*/ 1144060 w 2363901"/>
              <a:gd name="connsiteY3" fmla="*/ 1388118 h 2836708"/>
              <a:gd name="connsiteX4" fmla="*/ 1144060 w 2363901"/>
              <a:gd name="connsiteY4" fmla="*/ 0 h 2836708"/>
              <a:gd name="connsiteX0" fmla="*/ 1144060 w 2363901"/>
              <a:gd name="connsiteY0" fmla="*/ 0 h 2836708"/>
              <a:gd name="connsiteX1" fmla="*/ 2359302 w 2363901"/>
              <a:gd name="connsiteY1" fmla="*/ 1347305 h 2836708"/>
              <a:gd name="connsiteX2" fmla="*/ 1499593 w 2363901"/>
              <a:gd name="connsiteY2" fmla="*/ 2316519 h 2836708"/>
              <a:gd name="connsiteX3" fmla="*/ 0 w 2363901"/>
              <a:gd name="connsiteY3" fmla="*/ 2836708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237129 w 2365825"/>
              <a:gd name="connsiteY2" fmla="*/ 2772163 h 2836708"/>
              <a:gd name="connsiteX3" fmla="*/ 1144060 w 2365825"/>
              <a:gd name="connsiteY3" fmla="*/ 1388118 h 2836708"/>
              <a:gd name="connsiteX4" fmla="*/ 1144060 w 2365825"/>
              <a:gd name="connsiteY4" fmla="*/ 0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671716 w 2365825"/>
              <a:gd name="connsiteY2" fmla="*/ 2434853 h 2836708"/>
              <a:gd name="connsiteX3" fmla="*/ 0 w 2365825"/>
              <a:gd name="connsiteY3" fmla="*/ 2836708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097280 w 2365825"/>
              <a:gd name="connsiteY2" fmla="*/ 2664587 h 2836708"/>
              <a:gd name="connsiteX3" fmla="*/ 1144060 w 2365825"/>
              <a:gd name="connsiteY3" fmla="*/ 1388118 h 2836708"/>
              <a:gd name="connsiteX4" fmla="*/ 1144060 w 2365825"/>
              <a:gd name="connsiteY4" fmla="*/ 0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671716 w 2365825"/>
              <a:gd name="connsiteY2" fmla="*/ 2434853 h 2836708"/>
              <a:gd name="connsiteX3" fmla="*/ 0 w 2365825"/>
              <a:gd name="connsiteY3" fmla="*/ 2836708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144060 w 2365825"/>
              <a:gd name="connsiteY2" fmla="*/ 1388118 h 2836708"/>
              <a:gd name="connsiteX3" fmla="*/ 1144060 w 2365825"/>
              <a:gd name="connsiteY3" fmla="*/ 0 h 2836708"/>
              <a:gd name="connsiteX0" fmla="*/ 1144060 w 2365825"/>
              <a:gd name="connsiteY0" fmla="*/ 0 h 2836708"/>
              <a:gd name="connsiteX1" fmla="*/ 2359302 w 2365825"/>
              <a:gd name="connsiteY1" fmla="*/ 1347305 h 2836708"/>
              <a:gd name="connsiteX2" fmla="*/ 1671716 w 2365825"/>
              <a:gd name="connsiteY2" fmla="*/ 2434853 h 2836708"/>
              <a:gd name="connsiteX3" fmla="*/ 0 w 2365825"/>
              <a:gd name="connsiteY3" fmla="*/ 2836708 h 2836708"/>
              <a:gd name="connsiteX0" fmla="*/ 1359213 w 2580978"/>
              <a:gd name="connsiteY0" fmla="*/ 0 h 2847466"/>
              <a:gd name="connsiteX1" fmla="*/ 2574455 w 2580978"/>
              <a:gd name="connsiteY1" fmla="*/ 1347305 h 2847466"/>
              <a:gd name="connsiteX2" fmla="*/ 1359213 w 2580978"/>
              <a:gd name="connsiteY2" fmla="*/ 1388118 h 2847466"/>
              <a:gd name="connsiteX3" fmla="*/ 1359213 w 2580978"/>
              <a:gd name="connsiteY3" fmla="*/ 0 h 2847466"/>
              <a:gd name="connsiteX0" fmla="*/ 1359213 w 2580978"/>
              <a:gd name="connsiteY0" fmla="*/ 0 h 2847466"/>
              <a:gd name="connsiteX1" fmla="*/ 2574455 w 2580978"/>
              <a:gd name="connsiteY1" fmla="*/ 1347305 h 2847466"/>
              <a:gd name="connsiteX2" fmla="*/ 1886869 w 2580978"/>
              <a:gd name="connsiteY2" fmla="*/ 2434853 h 2847466"/>
              <a:gd name="connsiteX3" fmla="*/ 0 w 2580978"/>
              <a:gd name="connsiteY3" fmla="*/ 2847466 h 2847466"/>
              <a:gd name="connsiteX0" fmla="*/ 1359213 w 2580978"/>
              <a:gd name="connsiteY0" fmla="*/ 0 h 2868981"/>
              <a:gd name="connsiteX1" fmla="*/ 2574455 w 2580978"/>
              <a:gd name="connsiteY1" fmla="*/ 1347305 h 2868981"/>
              <a:gd name="connsiteX2" fmla="*/ 1359213 w 2580978"/>
              <a:gd name="connsiteY2" fmla="*/ 1388118 h 2868981"/>
              <a:gd name="connsiteX3" fmla="*/ 1359213 w 2580978"/>
              <a:gd name="connsiteY3" fmla="*/ 0 h 2868981"/>
              <a:gd name="connsiteX0" fmla="*/ 1359213 w 2580978"/>
              <a:gd name="connsiteY0" fmla="*/ 0 h 2868981"/>
              <a:gd name="connsiteX1" fmla="*/ 2574455 w 2580978"/>
              <a:gd name="connsiteY1" fmla="*/ 1347305 h 2868981"/>
              <a:gd name="connsiteX2" fmla="*/ 1886869 w 2580978"/>
              <a:gd name="connsiteY2" fmla="*/ 2434853 h 2868981"/>
              <a:gd name="connsiteX3" fmla="*/ 0 w 2580978"/>
              <a:gd name="connsiteY3" fmla="*/ 2868981 h 2868981"/>
              <a:gd name="connsiteX0" fmla="*/ 1359213 w 2580978"/>
              <a:gd name="connsiteY0" fmla="*/ 0 h 2868981"/>
              <a:gd name="connsiteX1" fmla="*/ 2574455 w 2580978"/>
              <a:gd name="connsiteY1" fmla="*/ 1347305 h 2868981"/>
              <a:gd name="connsiteX2" fmla="*/ 1359213 w 2580978"/>
              <a:gd name="connsiteY2" fmla="*/ 1388118 h 2868981"/>
              <a:gd name="connsiteX3" fmla="*/ 1359213 w 2580978"/>
              <a:gd name="connsiteY3" fmla="*/ 0 h 2868981"/>
              <a:gd name="connsiteX0" fmla="*/ 1359213 w 2580978"/>
              <a:gd name="connsiteY0" fmla="*/ 0 h 2868981"/>
              <a:gd name="connsiteX1" fmla="*/ 2574455 w 2580978"/>
              <a:gd name="connsiteY1" fmla="*/ 1347305 h 2868981"/>
              <a:gd name="connsiteX2" fmla="*/ 1886869 w 2580978"/>
              <a:gd name="connsiteY2" fmla="*/ 2434853 h 2868981"/>
              <a:gd name="connsiteX3" fmla="*/ 0 w 2580978"/>
              <a:gd name="connsiteY3" fmla="*/ 2868981 h 28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978" h="2868981" stroke="0" extrusionOk="0">
                <a:moveTo>
                  <a:pt x="1359213" y="0"/>
                </a:moveTo>
                <a:cubicBezTo>
                  <a:pt x="2016744" y="0"/>
                  <a:pt x="2574455" y="1115952"/>
                  <a:pt x="2574455" y="1347305"/>
                </a:cubicBezTo>
                <a:cubicBezTo>
                  <a:pt x="2574455" y="1578658"/>
                  <a:pt x="1561753" y="1612669"/>
                  <a:pt x="1359213" y="1388118"/>
                </a:cubicBezTo>
                <a:lnTo>
                  <a:pt x="1359213" y="0"/>
                </a:lnTo>
                <a:close/>
              </a:path>
              <a:path w="2580978" h="2868981" fill="none">
                <a:moveTo>
                  <a:pt x="1359213" y="0"/>
                </a:moveTo>
                <a:cubicBezTo>
                  <a:pt x="2016744" y="0"/>
                  <a:pt x="2555123" y="596886"/>
                  <a:pt x="2574455" y="1347305"/>
                </a:cubicBezTo>
                <a:cubicBezTo>
                  <a:pt x="2633710" y="1733391"/>
                  <a:pt x="2280086" y="2186619"/>
                  <a:pt x="1886869" y="2434853"/>
                </a:cubicBezTo>
                <a:cubicBezTo>
                  <a:pt x="1493652" y="2683087"/>
                  <a:pt x="873875" y="2771525"/>
                  <a:pt x="0" y="2868981"/>
                </a:cubicBezTo>
              </a:path>
            </a:pathLst>
          </a:custGeom>
          <a:ln w="53975">
            <a:solidFill>
              <a:srgbClr val="F9AD6F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26B98157-C822-418E-B7E0-A54A46B71357}"/>
              </a:ext>
            </a:extLst>
          </p:cNvPr>
          <p:cNvSpPr txBox="1"/>
          <p:nvPr/>
        </p:nvSpPr>
        <p:spPr bwMode="gray">
          <a:xfrm>
            <a:off x="1200196" y="2342646"/>
            <a:ext cx="1910902" cy="116823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anchor="ctr" anchorCtr="1"/>
          <a:lstStyle/>
          <a:p>
            <a:pPr algn="ctr">
              <a:defRPr/>
            </a:pPr>
            <a:r>
              <a:rPr lang="ja-JP" altLang="en-US" sz="2800" dirty="0">
                <a:latin typeface="+mj-ea"/>
                <a:ea typeface="+mj-ea"/>
              </a:rPr>
              <a:t>変える力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6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681">
        <p:fade/>
      </p:transition>
    </mc:Choice>
    <mc:Fallback xmlns="">
      <p:transition spd="med" advTm="54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" grpId="0" animBg="1"/>
      <p:bldP spid="6" grpId="0" animBg="1"/>
      <p:bldP spid="3" grpId="0" animBg="1"/>
      <p:bldP spid="4" grpId="0" animBg="1"/>
      <p:bldP spid="41" grpId="0" animBg="1"/>
      <p:bldP spid="5" grpId="0" animBg="1"/>
    </p:bldLst>
  </p:timing>
  <p:extLst>
    <p:ext uri="{E180D4A7-C9FB-4DFB-919C-405C955672EB}">
      <p14:showEvtLst xmlns:p14="http://schemas.microsoft.com/office/powerpoint/2010/main">
        <p14:playEvt time="1258" objId="13"/>
        <p14:stopEvt time="54229" objId="1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2">
            <a:extLst>
              <a:ext uri="{FF2B5EF4-FFF2-40B4-BE49-F238E27FC236}">
                <a16:creationId xmlns:a16="http://schemas.microsoft.com/office/drawing/2014/main" id="{F8DBDAE9-6592-BBFD-7C64-96F6F3FB55CB}"/>
              </a:ext>
            </a:extLst>
          </p:cNvPr>
          <p:cNvGrpSpPr>
            <a:grpSpLocks/>
          </p:cNvGrpSpPr>
          <p:nvPr/>
        </p:nvGrpSpPr>
        <p:grpSpPr bwMode="auto">
          <a:xfrm rot="20138969">
            <a:off x="3745067" y="1046162"/>
            <a:ext cx="2290763" cy="3051175"/>
            <a:chOff x="3028" y="1922"/>
            <a:chExt cx="1443" cy="1922"/>
          </a:xfrm>
        </p:grpSpPr>
        <p:sp>
          <p:nvSpPr>
            <p:cNvPr id="40" name="Arc 41">
              <a:extLst>
                <a:ext uri="{FF2B5EF4-FFF2-40B4-BE49-F238E27FC236}">
                  <a16:creationId xmlns:a16="http://schemas.microsoft.com/office/drawing/2014/main" id="{0DDE26D8-373F-AD18-3DB5-8C9AA5191FB2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3028" y="1922"/>
              <a:ext cx="907" cy="7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F12FC403-5541-DB5B-05D5-FEB079F5FEC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835" y="2465"/>
              <a:ext cx="1814" cy="907"/>
            </a:xfrm>
            <a:prstGeom prst="rect">
              <a:avLst/>
            </a:prstGeom>
            <a:gradFill rotWithShape="1">
              <a:gsLst>
                <a:gs pos="595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60000"/>
                    <a:lumOff val="40000"/>
                  </a:schemeClr>
                </a:gs>
                <a:gs pos="83031">
                  <a:schemeClr val="bg1"/>
                </a:gs>
                <a:gs pos="100000">
                  <a:schemeClr val="bg1">
                    <a:lumMod val="42000"/>
                    <a:lumOff val="58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2" name="Arc 49">
              <a:extLst>
                <a:ext uri="{FF2B5EF4-FFF2-40B4-BE49-F238E27FC236}">
                  <a16:creationId xmlns:a16="http://schemas.microsoft.com/office/drawing/2014/main" id="{4E421B46-4179-6DEB-68E1-233F0A9F6D14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3744" y="3135"/>
              <a:ext cx="454" cy="7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3" name="Arc 50">
              <a:extLst>
                <a:ext uri="{FF2B5EF4-FFF2-40B4-BE49-F238E27FC236}">
                  <a16:creationId xmlns:a16="http://schemas.microsoft.com/office/drawing/2014/main" id="{E0130320-3084-EE55-8D71-7D56A6E823DB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3764" y="2007"/>
              <a:ext cx="454" cy="7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4" name="AutoShape 51">
              <a:extLst>
                <a:ext uri="{FF2B5EF4-FFF2-40B4-BE49-F238E27FC236}">
                  <a16:creationId xmlns:a16="http://schemas.microsoft.com/office/drawing/2014/main" id="{F9357A6E-C4F0-4642-3DFE-FBA140314AB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917" y="2777"/>
              <a:ext cx="824" cy="28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C82C589-B764-B63A-BDA6-7E2F6612BD4D}"/>
              </a:ext>
            </a:extLst>
          </p:cNvPr>
          <p:cNvGrpSpPr/>
          <p:nvPr/>
        </p:nvGrpSpPr>
        <p:grpSpPr>
          <a:xfrm>
            <a:off x="1123693" y="1109272"/>
            <a:ext cx="6635492" cy="3412512"/>
            <a:chOff x="1123693" y="1109272"/>
            <a:chExt cx="6635492" cy="3412512"/>
          </a:xfrm>
          <a:noFill/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331763AC-50DD-85DE-88BA-C70F0B8425E3}"/>
                </a:ext>
              </a:extLst>
            </p:cNvPr>
            <p:cNvGrpSpPr/>
            <p:nvPr/>
          </p:nvGrpSpPr>
          <p:grpSpPr>
            <a:xfrm>
              <a:off x="1123693" y="1109272"/>
              <a:ext cx="6635492" cy="3412512"/>
              <a:chOff x="1123693" y="914402"/>
              <a:chExt cx="6635492" cy="3412512"/>
            </a:xfrm>
            <a:grpFill/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135BEB75-E684-EDA2-C040-B1047B80A336}"/>
                  </a:ext>
                </a:extLst>
              </p:cNvPr>
              <p:cNvGrpSpPr/>
              <p:nvPr/>
            </p:nvGrpSpPr>
            <p:grpSpPr>
              <a:xfrm>
                <a:off x="1703572" y="914402"/>
                <a:ext cx="6055613" cy="2985361"/>
                <a:chOff x="2166730" y="1079743"/>
                <a:chExt cx="4403035" cy="2985361"/>
              </a:xfrm>
              <a:grpFill/>
            </p:grpSpPr>
            <p:cxnSp>
              <p:nvCxnSpPr>
                <p:cNvPr id="4" name="直線コネクタ 3">
                  <a:extLst>
                    <a:ext uri="{FF2B5EF4-FFF2-40B4-BE49-F238E27FC236}">
                      <a16:creationId xmlns:a16="http://schemas.microsoft.com/office/drawing/2014/main" id="{9D7C598B-40CB-BBBD-5D4D-C240F532DF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6730" y="1079743"/>
                  <a:ext cx="0" cy="2985361"/>
                </a:xfrm>
                <a:prstGeom prst="line">
                  <a:avLst/>
                </a:prstGeom>
                <a:grpFill/>
                <a:ln w="381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直線コネクタ 4">
                  <a:extLst>
                    <a:ext uri="{FF2B5EF4-FFF2-40B4-BE49-F238E27FC236}">
                      <a16:creationId xmlns:a16="http://schemas.microsoft.com/office/drawing/2014/main" id="{55B1B386-8DE0-32C7-60D7-2A333EA7E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66730" y="4065104"/>
                  <a:ext cx="4403035" cy="0"/>
                </a:xfrm>
                <a:prstGeom prst="line">
                  <a:avLst/>
                </a:prstGeom>
                <a:grpFill/>
                <a:ln w="38100"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8DBB10C-B3A8-3751-8309-083A18D6702D}"/>
                  </a:ext>
                </a:extLst>
              </p:cNvPr>
              <p:cNvSpPr txBox="1"/>
              <p:nvPr/>
            </p:nvSpPr>
            <p:spPr>
              <a:xfrm>
                <a:off x="3916313" y="3957582"/>
                <a:ext cx="1679495" cy="369332"/>
              </a:xfrm>
              <a:prstGeom prst="rect">
                <a:avLst/>
              </a:prstGeom>
              <a:grpFill/>
            </p:spPr>
            <p:txBody>
              <a:bodyPr wrap="none" rtlCol="0">
                <a:noAutofit/>
              </a:bodyPr>
              <a:lstStyle/>
              <a:p>
                <a:r>
                  <a:rPr kumimoji="1" lang="ja-JP" altLang="en-US" sz="2400" spc="150" dirty="0">
                    <a:latin typeface="+mn-ea"/>
                    <a:ea typeface="+mn-ea"/>
                  </a:rPr>
                  <a:t>働きやすさ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9130A78-5EFB-D515-E539-21A3B43ECF8A}"/>
                  </a:ext>
                </a:extLst>
              </p:cNvPr>
              <p:cNvSpPr txBox="1"/>
              <p:nvPr/>
            </p:nvSpPr>
            <p:spPr>
              <a:xfrm>
                <a:off x="1123693" y="1712508"/>
                <a:ext cx="461665" cy="1389148"/>
              </a:xfrm>
              <a:prstGeom prst="rect">
                <a:avLst/>
              </a:prstGeom>
              <a:grpFill/>
            </p:spPr>
            <p:txBody>
              <a:bodyPr vert="eaVert" wrap="none" rtlCol="0">
                <a:noAutofit/>
              </a:bodyPr>
              <a:lstStyle/>
              <a:p>
                <a:r>
                  <a:rPr kumimoji="1" lang="ja-JP" altLang="en-US" sz="2400" spc="150" dirty="0">
                    <a:latin typeface="+mn-ea"/>
                    <a:ea typeface="+mn-ea"/>
                  </a:rPr>
                  <a:t>やりがい</a:t>
                </a:r>
              </a:p>
            </p:txBody>
          </p:sp>
        </p:grp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5EA10970-CE98-D3DE-22EA-1605621175F7}"/>
                </a:ext>
              </a:extLst>
            </p:cNvPr>
            <p:cNvCxnSpPr/>
            <p:nvPr/>
          </p:nvCxnSpPr>
          <p:spPr>
            <a:xfrm>
              <a:off x="1703572" y="2571750"/>
              <a:ext cx="6013919" cy="0"/>
            </a:xfrm>
            <a:prstGeom prst="line">
              <a:avLst/>
            </a:pr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32BCE04-2EB8-D93A-82D3-15CB025686BD}"/>
                </a:ext>
              </a:extLst>
            </p:cNvPr>
            <p:cNvCxnSpPr>
              <a:cxnSpLocks/>
            </p:cNvCxnSpPr>
            <p:nvPr/>
          </p:nvCxnSpPr>
          <p:spPr>
            <a:xfrm>
              <a:off x="4992484" y="1311639"/>
              <a:ext cx="0" cy="2782994"/>
            </a:xfrm>
            <a:prstGeom prst="line">
              <a:avLst/>
            </a:pr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697880CF-3DAD-68C2-E407-60E29A44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734" y="331164"/>
            <a:ext cx="3762532" cy="517921"/>
          </a:xfrm>
        </p:spPr>
        <p:txBody>
          <a:bodyPr/>
          <a:lstStyle/>
          <a:p>
            <a:r>
              <a:rPr kumimoji="1" lang="ja-JP" altLang="en-US" dirty="0"/>
              <a:t>５Ｓの目標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3ACFE6-F3CE-C675-8377-0F6AB7EA3EDA}"/>
              </a:ext>
            </a:extLst>
          </p:cNvPr>
          <p:cNvSpPr txBox="1"/>
          <p:nvPr/>
        </p:nvSpPr>
        <p:spPr>
          <a:xfrm>
            <a:off x="5846648" y="1243828"/>
            <a:ext cx="2016000" cy="1116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b="1" spc="150" dirty="0">
                <a:latin typeface="+mn-ea"/>
                <a:ea typeface="+mn-ea"/>
              </a:rPr>
              <a:t>活き活き職場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BD8085-5D00-E4C7-400B-976EC5B27CF7}"/>
              </a:ext>
            </a:extLst>
          </p:cNvPr>
          <p:cNvSpPr txBox="1"/>
          <p:nvPr/>
        </p:nvSpPr>
        <p:spPr>
          <a:xfrm>
            <a:off x="1918249" y="1243828"/>
            <a:ext cx="2016000" cy="111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b="1" spc="150" dirty="0">
                <a:latin typeface="+mn-ea"/>
                <a:ea typeface="+mn-ea"/>
              </a:rPr>
              <a:t>厳しい職場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24CC60-015B-BB9C-00D2-C31BE61C8DE9}"/>
              </a:ext>
            </a:extLst>
          </p:cNvPr>
          <p:cNvSpPr txBox="1"/>
          <p:nvPr/>
        </p:nvSpPr>
        <p:spPr>
          <a:xfrm>
            <a:off x="1895863" y="2846283"/>
            <a:ext cx="2016000" cy="1116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93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b="1" spc="150" dirty="0">
                <a:latin typeface="+mn-ea"/>
                <a:ea typeface="+mn-ea"/>
              </a:rPr>
              <a:t>沈滞職場</a:t>
            </a:r>
          </a:p>
        </p:txBody>
      </p:sp>
      <p:grpSp>
        <p:nvGrpSpPr>
          <p:cNvPr id="45" name="Group 52">
            <a:extLst>
              <a:ext uri="{FF2B5EF4-FFF2-40B4-BE49-F238E27FC236}">
                <a16:creationId xmlns:a16="http://schemas.microsoft.com/office/drawing/2014/main" id="{8393D945-35C5-6B63-90C3-620097C9D99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17839" y="2576472"/>
            <a:ext cx="945338" cy="1826263"/>
            <a:chOff x="3288" y="2007"/>
            <a:chExt cx="1183" cy="1837"/>
          </a:xfrm>
        </p:grpSpPr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80612D06-E050-01D7-7725-A2922153E8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835" y="2465"/>
              <a:ext cx="1814" cy="907"/>
            </a:xfrm>
            <a:prstGeom prst="rect">
              <a:avLst/>
            </a:prstGeom>
            <a:gradFill rotWithShape="1">
              <a:gsLst>
                <a:gs pos="430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>
                    <a:alpha val="44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8" name="Arc 49">
              <a:extLst>
                <a:ext uri="{FF2B5EF4-FFF2-40B4-BE49-F238E27FC236}">
                  <a16:creationId xmlns:a16="http://schemas.microsoft.com/office/drawing/2014/main" id="{FF9D86ED-003F-AB4A-4233-C44AAF1618A7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3297" y="3135"/>
              <a:ext cx="907" cy="7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Arc 50">
              <a:extLst>
                <a:ext uri="{FF2B5EF4-FFF2-40B4-BE49-F238E27FC236}">
                  <a16:creationId xmlns:a16="http://schemas.microsoft.com/office/drawing/2014/main" id="{673E0548-81BA-D27F-450D-8B503A524BB7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3311" y="2007"/>
              <a:ext cx="907" cy="7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AutoShape 51">
              <a:extLst>
                <a:ext uri="{FF2B5EF4-FFF2-40B4-BE49-F238E27FC236}">
                  <a16:creationId xmlns:a16="http://schemas.microsoft.com/office/drawing/2014/main" id="{688E2CB8-74BD-4ACB-F760-91C84AC3E27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917" y="2777"/>
              <a:ext cx="824" cy="28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9" name="矢印: 右 28">
            <a:extLst>
              <a:ext uri="{FF2B5EF4-FFF2-40B4-BE49-F238E27FC236}">
                <a16:creationId xmlns:a16="http://schemas.microsoft.com/office/drawing/2014/main" id="{6DF2C84B-2830-448D-9F1E-2BFB6C55381C}"/>
              </a:ext>
            </a:extLst>
          </p:cNvPr>
          <p:cNvSpPr/>
          <p:nvPr/>
        </p:nvSpPr>
        <p:spPr>
          <a:xfrm>
            <a:off x="4517646" y="3155220"/>
            <a:ext cx="852206" cy="729638"/>
          </a:xfrm>
          <a:prstGeom prst="rightArrow">
            <a:avLst>
              <a:gd name="adj1" fmla="val 61323"/>
              <a:gd name="adj2" fmla="val 50000"/>
            </a:avLst>
          </a:prstGeom>
          <a:solidFill>
            <a:schemeClr val="tx2">
              <a:lumMod val="20000"/>
              <a:lumOff val="80000"/>
              <a:alpha val="6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5S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D66B613-3EE0-0868-3221-0D03888F4FFC}"/>
              </a:ext>
            </a:extLst>
          </p:cNvPr>
          <p:cNvSpPr txBox="1"/>
          <p:nvPr/>
        </p:nvSpPr>
        <p:spPr>
          <a:xfrm>
            <a:off x="5846648" y="2847776"/>
            <a:ext cx="2016000" cy="11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ja-JP" altLang="en-US" b="1" spc="150" dirty="0">
                <a:latin typeface="+mn-ea"/>
                <a:ea typeface="+mn-ea"/>
              </a:rPr>
              <a:t>ゆったり職場</a:t>
            </a:r>
          </a:p>
        </p:txBody>
      </p:sp>
      <p:sp>
        <p:nvSpPr>
          <p:cNvPr id="6" name="テキスト ボックス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0B68B799-BE5E-1A6B-1D49-43C17BE806ED}"/>
              </a:ext>
            </a:extLst>
          </p:cNvPr>
          <p:cNvSpPr txBox="1"/>
          <p:nvPr/>
        </p:nvSpPr>
        <p:spPr bwMode="gray">
          <a:xfrm>
            <a:off x="4141101" y="1831937"/>
            <a:ext cx="1738022" cy="1181602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34A853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改善力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7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337">
        <p:fade/>
      </p:transition>
    </mc:Choice>
    <mc:Fallback xmlns="">
      <p:transition spd="med" advTm="55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9" grpId="0" animBg="1"/>
      <p:bldP spid="13" grpId="0" animBg="1"/>
      <p:bldP spid="6" grpId="0" animBg="1"/>
    </p:bldLst>
  </p:timing>
  <p:extLst>
    <p:ext uri="{E180D4A7-C9FB-4DFB-919C-405C955672EB}">
      <p14:showEvtLst xmlns:p14="http://schemas.microsoft.com/office/powerpoint/2010/main">
        <p14:playEvt time="11" objId="7"/>
        <p14:stopEvt time="55053" objId="7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5AB8BFB-F00E-4CAE-B00A-5F3C72256C22}"/>
              </a:ext>
            </a:extLst>
          </p:cNvPr>
          <p:cNvSpPr txBox="1"/>
          <p:nvPr/>
        </p:nvSpPr>
        <p:spPr>
          <a:xfrm>
            <a:off x="5866682" y="4410534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7</a:t>
            </a:r>
            <a:r>
              <a:rPr lang="ja-JP" altLang="en-US" dirty="0">
                <a:latin typeface="メイリオ" panose="020B0604030504040204" pitchFamily="50" charset="-128"/>
              </a:rPr>
              <a:t>ケ月経過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9F9B485-AEE8-40DF-B2EA-F5E110E05F28}"/>
              </a:ext>
            </a:extLst>
          </p:cNvPr>
          <p:cNvSpPr txBox="1"/>
          <p:nvPr/>
        </p:nvSpPr>
        <p:spPr>
          <a:xfrm>
            <a:off x="4049518" y="311646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各ラインに置こう </a:t>
            </a:r>
            <a:r>
              <a:rPr lang="en-US" altLang="ja-JP" dirty="0">
                <a:latin typeface="メイリオ" panose="020B0604030504040204" pitchFamily="50" charset="-128"/>
              </a:rPr>
              <a:t>!</a:t>
            </a:r>
            <a:r>
              <a:rPr lang="ja-JP" altLang="en-US" dirty="0">
                <a:latin typeface="メイリオ" panose="020B0604030504040204" pitchFamily="50" charset="-128"/>
              </a:rPr>
              <a:t>　</a:t>
            </a:r>
            <a:endParaRPr lang="ja-JP" altLang="en-US" i="1" dirty="0">
              <a:latin typeface="メイリオ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79ED028-5B35-4266-B07B-DAD9A826E821}"/>
              </a:ext>
            </a:extLst>
          </p:cNvPr>
          <p:cNvSpPr txBox="1"/>
          <p:nvPr/>
        </p:nvSpPr>
        <p:spPr>
          <a:xfrm>
            <a:off x="4089791" y="1686229"/>
            <a:ext cx="2515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</a:rPr>
              <a:t>　返却しないどうする？スタート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45119" y="1437938"/>
            <a:ext cx="2288332" cy="31770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639855" y="1728496"/>
            <a:ext cx="622819" cy="8432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625859" y="2827176"/>
            <a:ext cx="622819" cy="8432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920482" y="2946142"/>
            <a:ext cx="581758" cy="8432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19843" y="3947517"/>
            <a:ext cx="1427583" cy="556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ss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491" flipH="1">
            <a:off x="2625025" y="1731392"/>
            <a:ext cx="956305" cy="7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0804403">
            <a:off x="2274733" y="1049411"/>
            <a:ext cx="1599302" cy="968454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使っても返さない</a:t>
            </a:r>
          </a:p>
        </p:txBody>
      </p:sp>
      <p:grpSp>
        <p:nvGrpSpPr>
          <p:cNvPr id="47" name="グループ化 46"/>
          <p:cNvGrpSpPr/>
          <p:nvPr/>
        </p:nvGrpSpPr>
        <p:grpSpPr>
          <a:xfrm>
            <a:off x="4015014" y="2311369"/>
            <a:ext cx="4420251" cy="776974"/>
            <a:chOff x="3777840" y="4211782"/>
            <a:chExt cx="4866595" cy="1035966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3777840" y="4211782"/>
              <a:ext cx="4749617" cy="4514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</a:rPr>
                <a:t>本音で「なぜ守れないのか？」議論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070287" y="4550121"/>
              <a:ext cx="4574148" cy="697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メイリオ" panose="020B0604030504040204" pitchFamily="50" charset="-128"/>
                </a:rPr>
                <a:t>面倒くさい、遠い、またすぐ使う、他の人は使わないだろうと思う。など　　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371078" y="4524185"/>
              <a:ext cx="192947" cy="1488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763366" y="4651608"/>
              <a:ext cx="246308" cy="4103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ja-JP" altLang="en-US" sz="1400" dirty="0">
                <a:latin typeface="メイリオ" panose="020B0604030504040204" pitchFamily="50" charset="-128"/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4049518" y="3509897"/>
            <a:ext cx="30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ライン別の使用工具調査</a:t>
            </a:r>
            <a:br>
              <a:rPr lang="en-US" altLang="ja-JP" dirty="0">
                <a:latin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</a:rPr>
              <a:t>　</a:t>
            </a:r>
            <a:r>
              <a:rPr lang="ja-JP" altLang="en-US" sz="1400" dirty="0">
                <a:latin typeface="メイリオ" panose="020B0604030504040204" pitchFamily="50" charset="-128"/>
              </a:rPr>
              <a:t>リスト作成、ライン毎と共通置場分類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83571" y="1881390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</a:rPr>
              <a:t>Ａ</a:t>
            </a:r>
            <a:br>
              <a:rPr kumimoji="1" lang="en-US" altLang="ja-JP" dirty="0">
                <a:latin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</a:rPr>
              <a:t>ライン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79507" y="2950728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</a:rPr>
              <a:t>Ｂ</a:t>
            </a:r>
            <a:br>
              <a:rPr kumimoji="1" lang="en-US" altLang="ja-JP" dirty="0">
                <a:latin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</a:rPr>
              <a:t>ライン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20263" y="3044603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</a:rPr>
              <a:t>Ｃ</a:t>
            </a:r>
            <a:br>
              <a:rPr kumimoji="1" lang="en-US" altLang="ja-JP" dirty="0">
                <a:latin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</a:rPr>
              <a:t>ライン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85392" y="406530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Ｄライン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537864" y="331164"/>
            <a:ext cx="4068272" cy="517921"/>
          </a:xfrm>
          <a:noFill/>
        </p:spPr>
        <p:txBody>
          <a:bodyPr/>
          <a:lstStyle/>
          <a:p>
            <a:r>
              <a:rPr kumimoji="1" lang="ja-JP" altLang="en-US" dirty="0"/>
              <a:t>事例：工具の整頓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031789" y="1315625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工具ボード設置</a:t>
            </a:r>
            <a:endParaRPr lang="ja-JP" altLang="en-US" sz="1400" dirty="0">
              <a:latin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227514" y="2001367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</a:rPr>
              <a:t>元に返すべきである・・守らせる方法は？　</a:t>
            </a:r>
            <a:r>
              <a:rPr lang="en-US" altLang="ja-JP" sz="1400" dirty="0">
                <a:latin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</a:rPr>
              <a:t>ケ月経過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6CC40C-B382-4CD3-89AB-82D6D80468C2}"/>
              </a:ext>
            </a:extLst>
          </p:cNvPr>
          <p:cNvSpPr txBox="1"/>
          <p:nvPr/>
        </p:nvSpPr>
        <p:spPr>
          <a:xfrm>
            <a:off x="4049518" y="4098868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各ラインのボード製作と設置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1B70386-6557-AAFD-C1C8-82333AD81D9D}"/>
              </a:ext>
            </a:extLst>
          </p:cNvPr>
          <p:cNvGrpSpPr/>
          <p:nvPr/>
        </p:nvGrpSpPr>
        <p:grpSpPr>
          <a:xfrm>
            <a:off x="1933636" y="825318"/>
            <a:ext cx="6792487" cy="3998859"/>
            <a:chOff x="1937268" y="833635"/>
            <a:chExt cx="6792487" cy="399885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0C72619-EE9A-AAF8-16AA-B071016EBDA6}"/>
                </a:ext>
              </a:extLst>
            </p:cNvPr>
            <p:cNvGrpSpPr/>
            <p:nvPr/>
          </p:nvGrpSpPr>
          <p:grpSpPr>
            <a:xfrm>
              <a:off x="1937268" y="1731309"/>
              <a:ext cx="981743" cy="2276114"/>
              <a:chOff x="1045030" y="2329088"/>
              <a:chExt cx="1310954" cy="2924048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9AA1923-947B-3964-7317-99CC9D0C8DC2}"/>
                  </a:ext>
                </a:extLst>
              </p:cNvPr>
              <p:cNvSpPr/>
              <p:nvPr/>
            </p:nvSpPr>
            <p:spPr>
              <a:xfrm>
                <a:off x="1205146" y="2329088"/>
                <a:ext cx="279917" cy="6531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386588E9-7CBE-6EDB-4E05-E4E8EB541A5B}"/>
                  </a:ext>
                </a:extLst>
              </p:cNvPr>
              <p:cNvSpPr/>
              <p:nvPr/>
            </p:nvSpPr>
            <p:spPr>
              <a:xfrm rot="5400000">
                <a:off x="1345103" y="4676186"/>
                <a:ext cx="279917" cy="6531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5B5096DB-38C5-634A-57C4-00EF4D38E7EA}"/>
                  </a:ext>
                </a:extLst>
              </p:cNvPr>
              <p:cNvSpPr/>
              <p:nvPr/>
            </p:nvSpPr>
            <p:spPr>
              <a:xfrm>
                <a:off x="1045030" y="5187822"/>
                <a:ext cx="279917" cy="6531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817BCC4-6973-4E58-F2B0-6FF986FF6FCB}"/>
                  </a:ext>
                </a:extLst>
              </p:cNvPr>
              <p:cNvSpPr/>
              <p:nvPr/>
            </p:nvSpPr>
            <p:spPr>
              <a:xfrm rot="5400000">
                <a:off x="2183368" y="3998751"/>
                <a:ext cx="279917" cy="6531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F9049C4-0EC2-2473-6AD5-CD754DED0ECC}"/>
                </a:ext>
              </a:extLst>
            </p:cNvPr>
            <p:cNvGrpSpPr/>
            <p:nvPr/>
          </p:nvGrpSpPr>
          <p:grpSpPr>
            <a:xfrm>
              <a:off x="2804009" y="833635"/>
              <a:ext cx="5925746" cy="3998859"/>
              <a:chOff x="2793645" y="805097"/>
              <a:chExt cx="5937529" cy="3998859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C281763-03FB-B2B6-D373-F02580A588B4}"/>
                  </a:ext>
                </a:extLst>
              </p:cNvPr>
              <p:cNvSpPr/>
              <p:nvPr/>
            </p:nvSpPr>
            <p:spPr>
              <a:xfrm>
                <a:off x="7507671" y="885106"/>
                <a:ext cx="1223503" cy="3918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8B61B5DF-BD45-3179-0710-93412ED1EE45}"/>
                  </a:ext>
                </a:extLst>
              </p:cNvPr>
              <p:cNvGrpSpPr/>
              <p:nvPr/>
            </p:nvGrpSpPr>
            <p:grpSpPr>
              <a:xfrm>
                <a:off x="2793645" y="805097"/>
                <a:ext cx="4721749" cy="3975925"/>
                <a:chOff x="2923449" y="692282"/>
                <a:chExt cx="4721749" cy="3975925"/>
              </a:xfrm>
              <a:solidFill>
                <a:schemeClr val="bg1"/>
              </a:solidFill>
            </p:grpSpPr>
            <p:sp>
              <p:nvSpPr>
                <p:cNvPr id="15" name="二等辺三角形 4">
                  <a:extLst>
                    <a:ext uri="{FF2B5EF4-FFF2-40B4-BE49-F238E27FC236}">
                      <a16:creationId xmlns:a16="http://schemas.microsoft.com/office/drawing/2014/main" id="{E0B58B29-C2A2-2FCC-BE02-5729032AFAC8}"/>
                    </a:ext>
                  </a:extLst>
                </p:cNvPr>
                <p:cNvSpPr/>
                <p:nvPr/>
              </p:nvSpPr>
              <p:spPr>
                <a:xfrm rot="14695819">
                  <a:off x="3424533" y="1850341"/>
                  <a:ext cx="519905" cy="1522073"/>
                </a:xfrm>
                <a:custGeom>
                  <a:avLst/>
                  <a:gdLst>
                    <a:gd name="connsiteX0" fmla="*/ 0 w 1091682"/>
                    <a:gd name="connsiteY0" fmla="*/ 2166507 h 2166507"/>
                    <a:gd name="connsiteX1" fmla="*/ 545841 w 1091682"/>
                    <a:gd name="connsiteY1" fmla="*/ 0 h 2166507"/>
                    <a:gd name="connsiteX2" fmla="*/ 1091682 w 1091682"/>
                    <a:gd name="connsiteY2" fmla="*/ 2166507 h 2166507"/>
                    <a:gd name="connsiteX3" fmla="*/ 0 w 1091682"/>
                    <a:gd name="connsiteY3" fmla="*/ 2166507 h 2166507"/>
                    <a:gd name="connsiteX0" fmla="*/ 0 w 937173"/>
                    <a:gd name="connsiteY0" fmla="*/ 1570677 h 2166507"/>
                    <a:gd name="connsiteX1" fmla="*/ 391332 w 937173"/>
                    <a:gd name="connsiteY1" fmla="*/ 0 h 2166507"/>
                    <a:gd name="connsiteX2" fmla="*/ 937173 w 937173"/>
                    <a:gd name="connsiteY2" fmla="*/ 2166507 h 2166507"/>
                    <a:gd name="connsiteX3" fmla="*/ 0 w 937173"/>
                    <a:gd name="connsiteY3" fmla="*/ 1570677 h 2166507"/>
                    <a:gd name="connsiteX0" fmla="*/ 0 w 925174"/>
                    <a:gd name="connsiteY0" fmla="*/ 1570677 h 2032475"/>
                    <a:gd name="connsiteX1" fmla="*/ 391332 w 925174"/>
                    <a:gd name="connsiteY1" fmla="*/ 0 h 2032475"/>
                    <a:gd name="connsiteX2" fmla="*/ 925174 w 925174"/>
                    <a:gd name="connsiteY2" fmla="*/ 2032475 h 2032475"/>
                    <a:gd name="connsiteX3" fmla="*/ 0 w 925174"/>
                    <a:gd name="connsiteY3" fmla="*/ 1570677 h 203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5174" h="2032475">
                      <a:moveTo>
                        <a:pt x="0" y="1570677"/>
                      </a:moveTo>
                      <a:lnTo>
                        <a:pt x="391332" y="0"/>
                      </a:lnTo>
                      <a:lnTo>
                        <a:pt x="925174" y="2032475"/>
                      </a:lnTo>
                      <a:lnTo>
                        <a:pt x="0" y="1570677"/>
                      </a:lnTo>
                      <a:close/>
                    </a:path>
                  </a:pathLst>
                </a:custGeom>
                <a:solidFill>
                  <a:srgbClr val="665B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350"/>
                </a:p>
              </p:txBody>
            </p:sp>
            <p:pic>
              <p:nvPicPr>
                <p:cNvPr id="16" name="図 15">
                  <a:extLst>
                    <a:ext uri="{FF2B5EF4-FFF2-40B4-BE49-F238E27FC236}">
                      <a16:creationId xmlns:a16="http://schemas.microsoft.com/office/drawing/2014/main" id="{A776D385-DEEC-9664-ADB2-F342DB34A4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0507" y="692282"/>
                  <a:ext cx="3524691" cy="3975925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8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476">
        <p:fade/>
      </p:transition>
    </mc:Choice>
    <mc:Fallback xmlns="">
      <p:transition spd="med" advTm="2044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3" grpId="0" animBg="1"/>
      <p:bldP spid="3" grpId="1" animBg="1"/>
      <p:bldP spid="28" grpId="0"/>
      <p:bldP spid="39" grpId="0"/>
      <p:bldP spid="46" grpId="0"/>
      <p:bldP spid="43" grpId="0"/>
    </p:bldLst>
  </p:timing>
  <p:extLst>
    <p:ext uri="{E180D4A7-C9FB-4DFB-919C-405C955672EB}">
      <p14:showEvtLst xmlns:p14="http://schemas.microsoft.com/office/powerpoint/2010/main">
        <p14:playEvt time="1271" objId="2"/>
        <p14:stopEvt time="204476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20FEFF-B86E-1C91-0D40-1F3D04D0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872" y="439963"/>
            <a:ext cx="2805546" cy="517921"/>
          </a:xfrm>
        </p:spPr>
        <p:txBody>
          <a:bodyPr/>
          <a:lstStyle/>
          <a:p>
            <a:r>
              <a:rPr kumimoji="1" lang="ja-JP" altLang="en-US" dirty="0"/>
              <a:t>振り返り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7723A3-E85C-F28E-30F8-BE3E2D168366}"/>
              </a:ext>
            </a:extLst>
          </p:cNvPr>
          <p:cNvSpPr txBox="1"/>
          <p:nvPr/>
        </p:nvSpPr>
        <p:spPr>
          <a:xfrm>
            <a:off x="2011503" y="1240675"/>
            <a:ext cx="561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pc="12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１．５Ｓの目的の理解と、目標の共有化</a:t>
            </a:r>
            <a:endParaRPr kumimoji="1" lang="ja-JP" altLang="en-US" sz="2400" spc="12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0D1628E-F696-0B7D-1A69-DDDE9A34BE17}"/>
              </a:ext>
            </a:extLst>
          </p:cNvPr>
          <p:cNvSpPr txBox="1"/>
          <p:nvPr/>
        </p:nvSpPr>
        <p:spPr>
          <a:xfrm>
            <a:off x="2011503" y="2059060"/>
            <a:ext cx="4485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pc="12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２．改善のステップを着実に実行</a:t>
            </a:r>
            <a:endParaRPr kumimoji="1" lang="ja-JP" altLang="en-US" sz="2400" spc="12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88F904-4E9C-4537-7DD5-B81A0D0EEB13}"/>
              </a:ext>
            </a:extLst>
          </p:cNvPr>
          <p:cNvSpPr txBox="1"/>
          <p:nvPr/>
        </p:nvSpPr>
        <p:spPr>
          <a:xfrm>
            <a:off x="2011503" y="2865161"/>
            <a:ext cx="277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pc="12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３．自主的な推進</a:t>
            </a:r>
            <a:endParaRPr kumimoji="1" lang="ja-JP" altLang="en-US" sz="2400" spc="12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3C7E2F0-A00E-D7DD-4311-EF026F903482}"/>
              </a:ext>
            </a:extLst>
          </p:cNvPr>
          <p:cNvSpPr txBox="1"/>
          <p:nvPr/>
        </p:nvSpPr>
        <p:spPr>
          <a:xfrm>
            <a:off x="2011503" y="3671262"/>
            <a:ext cx="390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pc="12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４．キッチリしたボードを製作</a:t>
            </a:r>
            <a:endParaRPr kumimoji="1" lang="ja-JP" altLang="en-US" sz="2400" spc="12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5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17"/>
    </mc:Choice>
    <mc:Fallback xmlns="">
      <p:transition spd="slow" advTm="178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21" grpId="0"/>
    </p:bldLst>
  </p:timing>
  <p:extLst>
    <p:ext uri="{E180D4A7-C9FB-4DFB-919C-405C955672EB}">
      <p14:showEvtLst xmlns:p14="http://schemas.microsoft.com/office/powerpoint/2010/main">
        <p14:playEvt time="942" objId="14"/>
        <p14:stopEvt time="177612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A3A9BC-0CBF-2A72-E5D0-4AA9080ED7FC}"/>
              </a:ext>
            </a:extLst>
          </p:cNvPr>
          <p:cNvSpPr txBox="1"/>
          <p:nvPr/>
        </p:nvSpPr>
        <p:spPr>
          <a:xfrm>
            <a:off x="2033738" y="2662328"/>
            <a:ext cx="5331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会社がみるみる良くなる「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5S｣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の基本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(2005)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中経出版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1A8604-6768-459E-A0E3-65DA2B3C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647" y="509481"/>
            <a:ext cx="2468880" cy="517921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５Ｓの本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2DA109-72EC-4219-81E8-A7E147F92723}"/>
              </a:ext>
            </a:extLst>
          </p:cNvPr>
          <p:cNvSpPr txBox="1"/>
          <p:nvPr/>
        </p:nvSpPr>
        <p:spPr>
          <a:xfrm>
            <a:off x="2033738" y="3181093"/>
            <a:ext cx="561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で決算書がグングン良くなるんです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(2007)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日刊工業新聞社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76618A-1E33-4C4A-8D98-E0CC32326C52}"/>
              </a:ext>
            </a:extLst>
          </p:cNvPr>
          <p:cNvSpPr txBox="1"/>
          <p:nvPr/>
        </p:nvSpPr>
        <p:spPr>
          <a:xfrm>
            <a:off x="2033738" y="3699858"/>
            <a:ext cx="4813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不況に勝つ山名式５Ｓの進め方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(2010)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三修社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A8216D-2A84-47F4-88DD-EFB21E073C84}"/>
              </a:ext>
            </a:extLst>
          </p:cNvPr>
          <p:cNvSpPr txBox="1"/>
          <p:nvPr/>
        </p:nvSpPr>
        <p:spPr>
          <a:xfrm>
            <a:off x="2033738" y="4218625"/>
            <a:ext cx="4468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会社は環境整備で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割変わる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(2010)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あさ出版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197165-54D4-495C-87F8-4E49DD11B788}"/>
              </a:ext>
            </a:extLst>
          </p:cNvPr>
          <p:cNvSpPr txBox="1"/>
          <p:nvPr/>
        </p:nvSpPr>
        <p:spPr>
          <a:xfrm>
            <a:off x="2736894" y="1052205"/>
            <a:ext cx="367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年出版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FEE5B5-F031-4D7F-A397-C9B6453F2D9E}"/>
              </a:ext>
            </a:extLst>
          </p:cNvPr>
          <p:cNvSpPr txBox="1"/>
          <p:nvPr/>
        </p:nvSpPr>
        <p:spPr>
          <a:xfrm>
            <a:off x="2033739" y="1624798"/>
            <a:ext cx="471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会社を変える５ｓの基本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(2001)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中経出版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2A7395-CE40-3F3A-56E9-7E5AE420E3A6}"/>
              </a:ext>
            </a:extLst>
          </p:cNvPr>
          <p:cNvSpPr txBox="1"/>
          <p:nvPr/>
        </p:nvSpPr>
        <p:spPr>
          <a:xfrm>
            <a:off x="2128330" y="1672134"/>
            <a:ext cx="124824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会社を変える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07B37C-4014-4AFA-A1AF-86B0BAD05BD5}"/>
              </a:ext>
            </a:extLst>
          </p:cNvPr>
          <p:cNvSpPr txBox="1"/>
          <p:nvPr/>
        </p:nvSpPr>
        <p:spPr>
          <a:xfrm>
            <a:off x="2033739" y="2143563"/>
            <a:ext cx="446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企業改革大成功「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5S｣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2005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）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プロスパー企画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30B5EE-BB05-5C4F-AEC1-82C91C1C15AF}"/>
              </a:ext>
            </a:extLst>
          </p:cNvPr>
          <p:cNvSpPr txBox="1"/>
          <p:nvPr/>
        </p:nvSpPr>
        <p:spPr>
          <a:xfrm>
            <a:off x="2122023" y="2188098"/>
            <a:ext cx="93018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企業改革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4C9C9E-BBAC-73A4-6392-4C0541CA33AF}"/>
              </a:ext>
            </a:extLst>
          </p:cNvPr>
          <p:cNvSpPr txBox="1"/>
          <p:nvPr/>
        </p:nvSpPr>
        <p:spPr>
          <a:xfrm>
            <a:off x="2121459" y="2705448"/>
            <a:ext cx="214784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会社がみるみる良くなる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341F9E-B8EF-ECEB-F153-45E3DFA7D7F5}"/>
              </a:ext>
            </a:extLst>
          </p:cNvPr>
          <p:cNvSpPr txBox="1"/>
          <p:nvPr/>
        </p:nvSpPr>
        <p:spPr>
          <a:xfrm>
            <a:off x="2596157" y="3226269"/>
            <a:ext cx="228484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決算書がグングン良くなる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F16BC3-3CEB-4398-C3F7-19083C6926CD}"/>
              </a:ext>
            </a:extLst>
          </p:cNvPr>
          <p:cNvSpPr txBox="1"/>
          <p:nvPr/>
        </p:nvSpPr>
        <p:spPr>
          <a:xfrm>
            <a:off x="2122023" y="3745540"/>
            <a:ext cx="107522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不況に勝つ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A362144-0C66-56A4-0356-C090CD8D1FA8}"/>
              </a:ext>
            </a:extLst>
          </p:cNvPr>
          <p:cNvGrpSpPr/>
          <p:nvPr/>
        </p:nvGrpSpPr>
        <p:grpSpPr>
          <a:xfrm>
            <a:off x="2128328" y="4262767"/>
            <a:ext cx="2752676" cy="278021"/>
            <a:chOff x="2128328" y="4262767"/>
            <a:chExt cx="2752676" cy="278021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5940B59-0248-AFE9-95A4-AC512E88E31C}"/>
                </a:ext>
              </a:extLst>
            </p:cNvPr>
            <p:cNvSpPr txBox="1"/>
            <p:nvPr/>
          </p:nvSpPr>
          <p:spPr>
            <a:xfrm>
              <a:off x="3879304" y="4262767"/>
              <a:ext cx="1001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9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割変わる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A56D0B0-E4A3-46A1-FC77-41995B378636}"/>
                </a:ext>
              </a:extLst>
            </p:cNvPr>
            <p:cNvSpPr txBox="1"/>
            <p:nvPr/>
          </p:nvSpPr>
          <p:spPr>
            <a:xfrm>
              <a:off x="2128328" y="4263789"/>
              <a:ext cx="6527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会社は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7079943"/>
      </p:ext>
    </p:extLst>
  </p:cSld>
  <p:clrMapOvr>
    <a:masterClrMapping/>
  </p:clrMapOvr>
  <p:transition spd="med" advTm="560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  <p:extLst>
    <p:ext uri="{E180D4A7-C9FB-4DFB-919C-405C955672EB}">
      <p14:showEvtLst xmlns:p14="http://schemas.microsoft.com/office/powerpoint/2010/main">
        <p14:playEvt time="1262" objId="25"/>
        <p14:stopEvt time="55270" objId="25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67BA4-71BF-139B-C984-B5F38E9C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278" y="526303"/>
            <a:ext cx="2703444" cy="517921"/>
          </a:xfrm>
        </p:spPr>
        <p:txBody>
          <a:bodyPr/>
          <a:lstStyle/>
          <a:p>
            <a:r>
              <a:rPr kumimoji="1" lang="ja-JP" altLang="en-US" dirty="0"/>
              <a:t>補足説明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40E27C-00F4-A23F-45A8-7B73480AA235}"/>
              </a:ext>
            </a:extLst>
          </p:cNvPr>
          <p:cNvSpPr txBox="1"/>
          <p:nvPr/>
        </p:nvSpPr>
        <p:spPr>
          <a:xfrm>
            <a:off x="646386" y="2475305"/>
            <a:ext cx="7851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+mn-ea"/>
                <a:ea typeface="+mn-ea"/>
              </a:rPr>
              <a:t>「工場で取り組むべきことは、５Ｓからですか？」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A278B8-C9EC-325D-C364-A599200711C7}"/>
              </a:ext>
            </a:extLst>
          </p:cNvPr>
          <p:cNvSpPr txBox="1"/>
          <p:nvPr/>
        </p:nvSpPr>
        <p:spPr>
          <a:xfrm>
            <a:off x="1282148" y="3369038"/>
            <a:ext cx="6579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+mn-ea"/>
                <a:ea typeface="+mn-ea"/>
              </a:rPr>
              <a:t>「事務所も５Ｓをやるべきですか？」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F9F907-5C2E-495C-FB05-F170563E21E4}"/>
              </a:ext>
            </a:extLst>
          </p:cNvPr>
          <p:cNvSpPr txBox="1"/>
          <p:nvPr/>
        </p:nvSpPr>
        <p:spPr>
          <a:xfrm>
            <a:off x="1162877" y="1581572"/>
            <a:ext cx="681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+mn-ea"/>
                <a:ea typeface="+mn-ea"/>
              </a:rPr>
              <a:t>「工場や会社の改革と５Ｓの関係は？」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3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447">
        <p:fade/>
      </p:transition>
    </mc:Choice>
    <mc:Fallback xmlns="">
      <p:transition spd="med" advTm="186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  <p:extLst>
    <p:ext uri="{E180D4A7-C9FB-4DFB-919C-405C955672EB}">
      <p14:showEvtLst xmlns:p14="http://schemas.microsoft.com/office/powerpoint/2010/main">
        <p14:playEvt time="3" objId="33"/>
        <p14:stopEvt time="186447" objId="3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16081F3-639B-4D1D-931B-D4BEBC83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500" y="2989144"/>
            <a:ext cx="679538" cy="176434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633A021-FFAF-22D0-C714-D4D202C239A5}"/>
              </a:ext>
            </a:extLst>
          </p:cNvPr>
          <p:cNvGrpSpPr/>
          <p:nvPr/>
        </p:nvGrpSpPr>
        <p:grpSpPr>
          <a:xfrm>
            <a:off x="3203375" y="3885443"/>
            <a:ext cx="2738490" cy="396000"/>
            <a:chOff x="2882746" y="3814193"/>
            <a:chExt cx="2738490" cy="396000"/>
          </a:xfrm>
        </p:grpSpPr>
        <p:sp>
          <p:nvSpPr>
            <p:cNvPr id="8" name="テキスト ボックス 7"/>
            <p:cNvSpPr txBox="1"/>
            <p:nvPr/>
          </p:nvSpPr>
          <p:spPr bwMode="gray">
            <a:xfrm>
              <a:off x="2882746" y="3848704"/>
              <a:ext cx="2412000" cy="340519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400" spc="14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400" spc="16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ソリューションデザイン小野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8B5E1BD3-80F2-4B41-AF57-FD5090AD42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25236" y="3814193"/>
              <a:ext cx="396000" cy="396000"/>
              <a:chOff x="4798669" y="4479271"/>
              <a:chExt cx="324000" cy="324000"/>
            </a:xfrm>
          </p:grpSpPr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AE99C55-4EF6-449A-B14A-213B9C14EC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8669" y="4479271"/>
                <a:ext cx="324000" cy="324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AF192E0E-A640-4DAC-A18C-0AE2595F249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7816" y="4551271"/>
                <a:ext cx="165706" cy="180000"/>
                <a:chOff x="4883970" y="4549244"/>
                <a:chExt cx="151365" cy="164424"/>
              </a:xfrm>
            </p:grpSpPr>
            <p:sp>
              <p:nvSpPr>
                <p:cNvPr id="6" name="楕円 5">
                  <a:extLst>
                    <a:ext uri="{FF2B5EF4-FFF2-40B4-BE49-F238E27FC236}">
                      <a16:creationId xmlns:a16="http://schemas.microsoft.com/office/drawing/2014/main" id="{C24567AB-9516-4F38-8C3E-03C974EDB241}"/>
                    </a:ext>
                  </a:extLst>
                </p:cNvPr>
                <p:cNvSpPr/>
                <p:nvPr/>
              </p:nvSpPr>
              <p:spPr>
                <a:xfrm>
                  <a:off x="4927458" y="4549244"/>
                  <a:ext cx="107877" cy="107877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" name="直線コネクタ 9">
                  <a:extLst>
                    <a:ext uri="{FF2B5EF4-FFF2-40B4-BE49-F238E27FC236}">
                      <a16:creationId xmlns:a16="http://schemas.microsoft.com/office/drawing/2014/main" id="{D1D91BA1-B2EE-4D82-8EA4-6FECDB3516B1}"/>
                    </a:ext>
                  </a:extLst>
                </p:cNvPr>
                <p:cNvCxnSpPr>
                  <a:cxnSpLocks/>
                  <a:endCxn id="6" idx="3"/>
                </p:cNvCxnSpPr>
                <p:nvPr/>
              </p:nvCxnSpPr>
              <p:spPr>
                <a:xfrm flipV="1">
                  <a:off x="4883970" y="4641323"/>
                  <a:ext cx="59286" cy="723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A713E-62D0-086A-4A89-93B0FDF7FE5E}"/>
              </a:ext>
            </a:extLst>
          </p:cNvPr>
          <p:cNvSpPr txBox="1"/>
          <p:nvPr/>
        </p:nvSpPr>
        <p:spPr>
          <a:xfrm>
            <a:off x="1659294" y="1550135"/>
            <a:ext cx="605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pc="250" dirty="0">
                <a:latin typeface="+mn-ea"/>
                <a:ea typeface="+mn-ea"/>
              </a:rPr>
              <a:t>皆様のチャンネル登録を励みに頑張ります。</a:t>
            </a:r>
            <a:endParaRPr kumimoji="1" lang="ja-JP" altLang="en-US" sz="2400" spc="250" dirty="0"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4619DE-8A3E-BFD6-E519-E212DFA3724E}"/>
              </a:ext>
            </a:extLst>
          </p:cNvPr>
          <p:cNvSpPr txBox="1"/>
          <p:nvPr/>
        </p:nvSpPr>
        <p:spPr>
          <a:xfrm>
            <a:off x="2804811" y="2273570"/>
            <a:ext cx="369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pc="250" dirty="0">
                <a:latin typeface="+mn-ea"/>
                <a:ea typeface="+mn-ea"/>
              </a:rPr>
              <a:t>投稿時にお知らせします。</a:t>
            </a:r>
            <a:endParaRPr kumimoji="1" lang="ja-JP" altLang="en-US" sz="2400" spc="250" dirty="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775CF7-585C-DBDB-25D4-085E2433F1C8}"/>
              </a:ext>
            </a:extLst>
          </p:cNvPr>
          <p:cNvSpPr txBox="1"/>
          <p:nvPr/>
        </p:nvSpPr>
        <p:spPr>
          <a:xfrm>
            <a:off x="1910199" y="2997004"/>
            <a:ext cx="55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pc="250" dirty="0">
                <a:latin typeface="+mn-ea"/>
                <a:ea typeface="+mn-ea"/>
              </a:rPr>
              <a:t>今回のパワポはＨＰに掲載しています。</a:t>
            </a:r>
            <a:endParaRPr kumimoji="1" lang="ja-JP" altLang="en-US" sz="2400" spc="250" dirty="0"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4E664B-D011-8240-8ACB-DDD9D936B0B0}"/>
              </a:ext>
            </a:extLst>
          </p:cNvPr>
          <p:cNvSpPr txBox="1"/>
          <p:nvPr/>
        </p:nvSpPr>
        <p:spPr>
          <a:xfrm>
            <a:off x="3930638" y="542776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spc="600" dirty="0">
                <a:latin typeface="+mn-ea"/>
                <a:ea typeface="+mn-ea"/>
              </a:rPr>
              <a:t>終りに</a:t>
            </a:r>
            <a:endParaRPr kumimoji="1" lang="ja-JP" altLang="en-US" sz="3600" spc="600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4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79"/>
    </mc:Choice>
    <mc:Fallback xmlns="">
      <p:transition spd="slow" advTm="33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  <p:extLst>
    <p:ext uri="{E180D4A7-C9FB-4DFB-919C-405C955672EB}">
      <p14:showEvtLst xmlns:p14="http://schemas.microsoft.com/office/powerpoint/2010/main">
        <p14:playEvt time="1029" objId="12"/>
        <p14:stopEvt time="33579" objId="1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16081F3-639B-4D1D-931B-D4BEBC834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88" y="2675274"/>
            <a:ext cx="679538" cy="1764340"/>
          </a:xfrm>
          <a:prstGeom prst="rect">
            <a:avLst/>
          </a:prstGeom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778742" y="1444054"/>
            <a:ext cx="3820762" cy="127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150"/>
              </a:lnSpc>
              <a:defRPr/>
            </a:pPr>
            <a:r>
              <a:rPr lang="ja-JP" altLang="en-US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ご清聴ありがとうございます。</a:t>
            </a:r>
            <a:br>
              <a:rPr lang="en-US" altLang="ja-JP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他の配信も準備中です。</a:t>
            </a:r>
            <a:br>
              <a:rPr lang="en-US" altLang="ja-JP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100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ご参考頂ければ幸いです。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F74058AD-C14B-462C-BD03-507CC244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470" y="3842921"/>
            <a:ext cx="3820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このパワーポイントは私の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からダウンロードできます</a:t>
            </a:r>
          </a:p>
        </p:txBody>
      </p:sp>
      <p:sp>
        <p:nvSpPr>
          <p:cNvPr id="86" name="円形吹き出し 85"/>
          <p:cNvSpPr/>
          <p:nvPr/>
        </p:nvSpPr>
        <p:spPr>
          <a:xfrm>
            <a:off x="2261829" y="1113183"/>
            <a:ext cx="4854588" cy="1936002"/>
          </a:xfrm>
          <a:prstGeom prst="cloudCallout">
            <a:avLst>
              <a:gd name="adj1" fmla="val -57003"/>
              <a:gd name="adj2" fmla="val 44381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Meiryo UI"/>
              <a:ea typeface="Meiryo UI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E479CD6-6C54-47F4-8F8D-80FB0C69FD99}"/>
              </a:ext>
            </a:extLst>
          </p:cNvPr>
          <p:cNvGrpSpPr/>
          <p:nvPr/>
        </p:nvGrpSpPr>
        <p:grpSpPr>
          <a:xfrm>
            <a:off x="3575384" y="4309722"/>
            <a:ext cx="1993232" cy="306000"/>
            <a:chOff x="3639492" y="4146732"/>
            <a:chExt cx="1993232" cy="306000"/>
          </a:xfrm>
        </p:grpSpPr>
        <p:sp>
          <p:nvSpPr>
            <p:cNvPr id="8" name="テキスト ボックス 7"/>
            <p:cNvSpPr txBox="1"/>
            <p:nvPr/>
          </p:nvSpPr>
          <p:spPr bwMode="gray">
            <a:xfrm>
              <a:off x="3639492" y="4157004"/>
              <a:ext cx="1800000" cy="288000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ソリューションデザイン　小野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8B5E1BD3-80F2-4B41-AF57-FD5090AD42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6724" y="4146732"/>
              <a:ext cx="306000" cy="306000"/>
              <a:chOff x="4798669" y="4479271"/>
              <a:chExt cx="324000" cy="324000"/>
            </a:xfrm>
          </p:grpSpPr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AE99C55-4EF6-449A-B14A-213B9C14EC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8669" y="4479271"/>
                <a:ext cx="324000" cy="324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AF192E0E-A640-4DAC-A18C-0AE2595F249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7816" y="4551271"/>
                <a:ext cx="165706" cy="180000"/>
                <a:chOff x="4883970" y="4549244"/>
                <a:chExt cx="151365" cy="164424"/>
              </a:xfrm>
            </p:grpSpPr>
            <p:sp>
              <p:nvSpPr>
                <p:cNvPr id="6" name="楕円 5">
                  <a:extLst>
                    <a:ext uri="{FF2B5EF4-FFF2-40B4-BE49-F238E27FC236}">
                      <a16:creationId xmlns:a16="http://schemas.microsoft.com/office/drawing/2014/main" id="{C24567AB-9516-4F38-8C3E-03C974EDB241}"/>
                    </a:ext>
                  </a:extLst>
                </p:cNvPr>
                <p:cNvSpPr/>
                <p:nvPr/>
              </p:nvSpPr>
              <p:spPr>
                <a:xfrm>
                  <a:off x="4927458" y="4549244"/>
                  <a:ext cx="107877" cy="107877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" name="直線コネクタ 9">
                  <a:extLst>
                    <a:ext uri="{FF2B5EF4-FFF2-40B4-BE49-F238E27FC236}">
                      <a16:creationId xmlns:a16="http://schemas.microsoft.com/office/drawing/2014/main" id="{D1D91BA1-B2EE-4D82-8EA4-6FECDB3516B1}"/>
                    </a:ext>
                  </a:extLst>
                </p:cNvPr>
                <p:cNvCxnSpPr>
                  <a:cxnSpLocks/>
                  <a:endCxn id="6" idx="3"/>
                </p:cNvCxnSpPr>
                <p:nvPr/>
              </p:nvCxnSpPr>
              <p:spPr>
                <a:xfrm flipV="1">
                  <a:off x="4883970" y="4641323"/>
                  <a:ext cx="59286" cy="7234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1886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2"/>
    </mc:Choice>
    <mc:Fallback xmlns="">
      <p:transition spd="slow" advTm="68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05360-69FF-4F8A-9093-1008DC3B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020" y="445464"/>
            <a:ext cx="2727960" cy="517921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5S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の本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EE2535-765B-4F85-9B55-55485BAF7CE4}"/>
              </a:ext>
            </a:extLst>
          </p:cNvPr>
          <p:cNvSpPr txBox="1"/>
          <p:nvPr/>
        </p:nvSpPr>
        <p:spPr>
          <a:xfrm>
            <a:off x="1544835" y="4350537"/>
            <a:ext cx="6119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14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</a:t>
            </a:r>
            <a:r>
              <a:rPr kumimoji="1" lang="ja-JP" altLang="en-US" sz="1800" b="0" i="0" u="none" strike="noStrike" kern="1200" cap="none" spc="14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の基本と実践がよ</a:t>
            </a:r>
            <a:r>
              <a:rPr kumimoji="1" lang="en-US" altLang="ja-JP" sz="1800" b="0" i="0" u="none" strike="noStrike" kern="1200" cap="none" spc="14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~</a:t>
            </a:r>
            <a:r>
              <a:rPr kumimoji="1" lang="ja-JP" altLang="en-US" sz="1800" b="0" i="0" u="none" strike="noStrike" kern="1200" cap="none" spc="14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く分かる本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(2021)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秀和システム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9A130B-17FE-4C36-9F98-1055F39132EF}"/>
              </a:ext>
            </a:extLst>
          </p:cNvPr>
          <p:cNvSpPr txBox="1"/>
          <p:nvPr/>
        </p:nvSpPr>
        <p:spPr>
          <a:xfrm>
            <a:off x="1544835" y="3498644"/>
            <a:ext cx="5680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4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図解よくわかるこれからの</a:t>
            </a:r>
            <a:r>
              <a:rPr kumimoji="1" lang="en-US" altLang="ja-JP" sz="1800" b="0" i="0" u="none" strike="noStrike" kern="1200" cap="none" spc="14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(2019)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同文舘出版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6B95C6-6C96-4B84-9349-40A145C5BA8B}"/>
              </a:ext>
            </a:extLst>
          </p:cNvPr>
          <p:cNvSpPr txBox="1"/>
          <p:nvPr/>
        </p:nvSpPr>
        <p:spPr>
          <a:xfrm>
            <a:off x="1544835" y="1368909"/>
            <a:ext cx="5196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最強の組織をつくる「</a:t>
            </a:r>
            <a:r>
              <a:rPr kumimoji="1" lang="en-US" altLang="ja-JP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</a:t>
            </a: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」のススメ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2016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）現代書林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B80C11-BD14-43CB-81B5-F2AA1582EB7A}"/>
              </a:ext>
            </a:extLst>
          </p:cNvPr>
          <p:cNvSpPr txBox="1"/>
          <p:nvPr/>
        </p:nvSpPr>
        <p:spPr>
          <a:xfrm>
            <a:off x="1544835" y="2646750"/>
            <a:ext cx="567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</a:t>
            </a: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活動は会社を守り社員を育てる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2018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）セルバ出版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035739-CE07-44A7-B1F6-18C64CA70ED2}"/>
              </a:ext>
            </a:extLst>
          </p:cNvPr>
          <p:cNvSpPr txBox="1"/>
          <p:nvPr/>
        </p:nvSpPr>
        <p:spPr>
          <a:xfrm>
            <a:off x="1544835" y="3924591"/>
            <a:ext cx="6587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4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どんな職場も改善できる</a:t>
            </a:r>
            <a:r>
              <a:rPr kumimoji="1" lang="en-US" altLang="ja-JP" sz="1800" b="0" i="0" u="none" strike="noStrike" kern="1200" cap="none" spc="14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</a:t>
            </a:r>
            <a:r>
              <a:rPr kumimoji="1" lang="ja-JP" altLang="en-US" sz="1800" b="0" i="0" u="none" strike="noStrike" kern="1200" cap="none" spc="14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テキスト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）アットマーククリエイト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9E1D4D-810C-6B65-47FD-F077A7BC61BC}"/>
              </a:ext>
            </a:extLst>
          </p:cNvPr>
          <p:cNvSpPr txBox="1"/>
          <p:nvPr/>
        </p:nvSpPr>
        <p:spPr>
          <a:xfrm>
            <a:off x="1544835" y="1794856"/>
            <a:ext cx="491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医療現場の</a:t>
            </a:r>
            <a:r>
              <a:rPr kumimoji="1" lang="en-US" altLang="ja-JP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</a:t>
            </a: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活用ブック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(2016)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日本能率協会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113F48-7307-6E7D-4456-D2B582D9EDFA}"/>
              </a:ext>
            </a:extLst>
          </p:cNvPr>
          <p:cNvSpPr txBox="1"/>
          <p:nvPr/>
        </p:nvSpPr>
        <p:spPr>
          <a:xfrm>
            <a:off x="2677857" y="895503"/>
            <a:ext cx="3853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>
              <a:defRPr>
                <a:latin typeface="+mn-ea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2016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年出版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B49212-D673-A9EC-93AF-797D66F4C902}"/>
              </a:ext>
            </a:extLst>
          </p:cNvPr>
          <p:cNvSpPr txBox="1"/>
          <p:nvPr/>
        </p:nvSpPr>
        <p:spPr>
          <a:xfrm>
            <a:off x="1544835" y="22208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介護現場の５Ｓテキスト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(2016)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田中情報研究所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E9CC52-6E0C-CD80-364F-B292FF29CECB}"/>
              </a:ext>
            </a:extLst>
          </p:cNvPr>
          <p:cNvSpPr txBox="1"/>
          <p:nvPr/>
        </p:nvSpPr>
        <p:spPr>
          <a:xfrm>
            <a:off x="1544835" y="3072697"/>
            <a:ext cx="6690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トヨタ流「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5S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 最強のルール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~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生産性劇的向上＊＊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 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(2018)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大和書房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DE5463-EB16-85DD-70FB-BB328F68005E}"/>
              </a:ext>
            </a:extLst>
          </p:cNvPr>
          <p:cNvSpPr txBox="1"/>
          <p:nvPr/>
        </p:nvSpPr>
        <p:spPr>
          <a:xfrm>
            <a:off x="1638272" y="1413783"/>
            <a:ext cx="120170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最強の組織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9FDD3E-7596-302F-4050-B1B656D4D5FC}"/>
              </a:ext>
            </a:extLst>
          </p:cNvPr>
          <p:cNvSpPr txBox="1"/>
          <p:nvPr/>
        </p:nvSpPr>
        <p:spPr>
          <a:xfrm>
            <a:off x="1636611" y="1842438"/>
            <a:ext cx="99145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医療現場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68159E-BA20-B891-8C6C-497BB538AF6E}"/>
              </a:ext>
            </a:extLst>
          </p:cNvPr>
          <p:cNvSpPr txBox="1"/>
          <p:nvPr/>
        </p:nvSpPr>
        <p:spPr>
          <a:xfrm>
            <a:off x="1628373" y="2266969"/>
            <a:ext cx="100814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介護現場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01E84B4-8127-23FF-3EB3-1BD5F646B2F9}"/>
              </a:ext>
            </a:extLst>
          </p:cNvPr>
          <p:cNvSpPr txBox="1"/>
          <p:nvPr/>
        </p:nvSpPr>
        <p:spPr>
          <a:xfrm>
            <a:off x="2669475" y="2694780"/>
            <a:ext cx="242835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会社を守り社員を育てる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878CD2F-B830-0457-F3E9-E72F54EC7440}"/>
              </a:ext>
            </a:extLst>
          </p:cNvPr>
          <p:cNvSpPr txBox="1"/>
          <p:nvPr/>
        </p:nvSpPr>
        <p:spPr>
          <a:xfrm>
            <a:off x="4389840" y="3117975"/>
            <a:ext cx="163551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生産性劇的向上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12307D-8C04-4F05-207F-8C75C8BC4E39}"/>
              </a:ext>
            </a:extLst>
          </p:cNvPr>
          <p:cNvSpPr txBox="1"/>
          <p:nvPr/>
        </p:nvSpPr>
        <p:spPr>
          <a:xfrm>
            <a:off x="3063266" y="3544810"/>
            <a:ext cx="101371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これからの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4A9E97-7879-99A5-2199-08FF68805CB7}"/>
              </a:ext>
            </a:extLst>
          </p:cNvPr>
          <p:cNvSpPr txBox="1"/>
          <p:nvPr/>
        </p:nvSpPr>
        <p:spPr>
          <a:xfrm>
            <a:off x="1637008" y="3970345"/>
            <a:ext cx="128364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どんな職場も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646D2A-2061-FD14-73E5-6CD4C2F3B5C7}"/>
              </a:ext>
            </a:extLst>
          </p:cNvPr>
          <p:cNvSpPr txBox="1"/>
          <p:nvPr/>
        </p:nvSpPr>
        <p:spPr>
          <a:xfrm>
            <a:off x="2162262" y="4395767"/>
            <a:ext cx="114934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基本と実践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178737"/>
      </p:ext>
    </p:extLst>
  </p:cSld>
  <p:clrMapOvr>
    <a:masterClrMapping/>
  </p:clrMapOvr>
  <p:transition spd="slow" advTm="92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  <p:extLst>
    <p:ext uri="{E180D4A7-C9FB-4DFB-919C-405C955672EB}">
      <p14:showEvtLst xmlns:p14="http://schemas.microsoft.com/office/powerpoint/2010/main">
        <p14:playEvt time="1254" objId="4"/>
        <p14:stopEvt time="92128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D801C3C-1AD0-96A7-4B9A-FC112A530A18}"/>
              </a:ext>
            </a:extLst>
          </p:cNvPr>
          <p:cNvGrpSpPr/>
          <p:nvPr/>
        </p:nvGrpSpPr>
        <p:grpSpPr>
          <a:xfrm>
            <a:off x="6911896" y="1487367"/>
            <a:ext cx="2008228" cy="1672217"/>
            <a:chOff x="6911896" y="1487367"/>
            <a:chExt cx="2008228" cy="1672217"/>
          </a:xfrm>
        </p:grpSpPr>
        <p:sp>
          <p:nvSpPr>
            <p:cNvPr id="3" name="フリーフォーム 19">
              <a:extLst>
                <a:ext uri="{FF2B5EF4-FFF2-40B4-BE49-F238E27FC236}">
                  <a16:creationId xmlns:a16="http://schemas.microsoft.com/office/drawing/2014/main" id="{6AFF6A9D-9113-B447-3BF4-69FF6D709740}"/>
                </a:ext>
              </a:extLst>
            </p:cNvPr>
            <p:cNvSpPr/>
            <p:nvPr/>
          </p:nvSpPr>
          <p:spPr>
            <a:xfrm rot="12639533">
              <a:off x="6912308" y="2081868"/>
              <a:ext cx="914961" cy="1077716"/>
            </a:xfrm>
            <a:custGeom>
              <a:avLst/>
              <a:gdLst>
                <a:gd name="connsiteX0" fmla="*/ 0 w 2232248"/>
                <a:gd name="connsiteY0" fmla="*/ 864196 h 1728391"/>
                <a:gd name="connsiteX1" fmla="*/ 558062 w 2232248"/>
                <a:gd name="connsiteY1" fmla="*/ 864196 h 1728391"/>
                <a:gd name="connsiteX2" fmla="*/ 558062 w 2232248"/>
                <a:gd name="connsiteY2" fmla="*/ 0 h 1728391"/>
                <a:gd name="connsiteX3" fmla="*/ 1674186 w 2232248"/>
                <a:gd name="connsiteY3" fmla="*/ 0 h 1728391"/>
                <a:gd name="connsiteX4" fmla="*/ 1674186 w 2232248"/>
                <a:gd name="connsiteY4" fmla="*/ 864196 h 1728391"/>
                <a:gd name="connsiteX5" fmla="*/ 2232248 w 2232248"/>
                <a:gd name="connsiteY5" fmla="*/ 864196 h 1728391"/>
                <a:gd name="connsiteX6" fmla="*/ 1116124 w 2232248"/>
                <a:gd name="connsiteY6" fmla="*/ 1728391 h 1728391"/>
                <a:gd name="connsiteX7" fmla="*/ 0 w 2232248"/>
                <a:gd name="connsiteY7" fmla="*/ 864196 h 1728391"/>
                <a:gd name="connsiteX0" fmla="*/ 360040 w 2592288"/>
                <a:gd name="connsiteY0" fmla="*/ 1440260 h 2304455"/>
                <a:gd name="connsiteX1" fmla="*/ 918102 w 2592288"/>
                <a:gd name="connsiteY1" fmla="*/ 1440260 h 2304455"/>
                <a:gd name="connsiteX2" fmla="*/ 0 w 2592288"/>
                <a:gd name="connsiteY2" fmla="*/ 0 h 2304455"/>
                <a:gd name="connsiteX3" fmla="*/ 2034226 w 2592288"/>
                <a:gd name="connsiteY3" fmla="*/ 576064 h 2304455"/>
                <a:gd name="connsiteX4" fmla="*/ 2034226 w 2592288"/>
                <a:gd name="connsiteY4" fmla="*/ 1440260 h 2304455"/>
                <a:gd name="connsiteX5" fmla="*/ 2592288 w 2592288"/>
                <a:gd name="connsiteY5" fmla="*/ 1440260 h 2304455"/>
                <a:gd name="connsiteX6" fmla="*/ 1476164 w 2592288"/>
                <a:gd name="connsiteY6" fmla="*/ 2304455 h 2304455"/>
                <a:gd name="connsiteX7" fmla="*/ 360040 w 2592288"/>
                <a:gd name="connsiteY7" fmla="*/ 1440260 h 2304455"/>
                <a:gd name="connsiteX0" fmla="*/ 360040 w 2880320"/>
                <a:gd name="connsiteY0" fmla="*/ 1440260 h 2304455"/>
                <a:gd name="connsiteX1" fmla="*/ 918102 w 2880320"/>
                <a:gd name="connsiteY1" fmla="*/ 1440260 h 2304455"/>
                <a:gd name="connsiteX2" fmla="*/ 0 w 2880320"/>
                <a:gd name="connsiteY2" fmla="*/ 0 h 2304455"/>
                <a:gd name="connsiteX3" fmla="*/ 2880320 w 2880320"/>
                <a:gd name="connsiteY3" fmla="*/ 0 h 2304455"/>
                <a:gd name="connsiteX4" fmla="*/ 2034226 w 2880320"/>
                <a:gd name="connsiteY4" fmla="*/ 1440260 h 2304455"/>
                <a:gd name="connsiteX5" fmla="*/ 2592288 w 2880320"/>
                <a:gd name="connsiteY5" fmla="*/ 1440260 h 2304455"/>
                <a:gd name="connsiteX6" fmla="*/ 1476164 w 2880320"/>
                <a:gd name="connsiteY6" fmla="*/ 2304455 h 2304455"/>
                <a:gd name="connsiteX7" fmla="*/ 360040 w 2880320"/>
                <a:gd name="connsiteY7" fmla="*/ 1440260 h 2304455"/>
                <a:gd name="connsiteX0" fmla="*/ 360040 w 3456384"/>
                <a:gd name="connsiteY0" fmla="*/ 1512268 h 2376463"/>
                <a:gd name="connsiteX1" fmla="*/ 918102 w 3456384"/>
                <a:gd name="connsiteY1" fmla="*/ 1512268 h 2376463"/>
                <a:gd name="connsiteX2" fmla="*/ 0 w 3456384"/>
                <a:gd name="connsiteY2" fmla="*/ 72008 h 2376463"/>
                <a:gd name="connsiteX3" fmla="*/ 3456384 w 3456384"/>
                <a:gd name="connsiteY3" fmla="*/ 0 h 2376463"/>
                <a:gd name="connsiteX4" fmla="*/ 2034226 w 3456384"/>
                <a:gd name="connsiteY4" fmla="*/ 1512268 h 2376463"/>
                <a:gd name="connsiteX5" fmla="*/ 2592288 w 3456384"/>
                <a:gd name="connsiteY5" fmla="*/ 1512268 h 2376463"/>
                <a:gd name="connsiteX6" fmla="*/ 1476164 w 3456384"/>
                <a:gd name="connsiteY6" fmla="*/ 2376463 h 2376463"/>
                <a:gd name="connsiteX7" fmla="*/ 360040 w 3456384"/>
                <a:gd name="connsiteY7" fmla="*/ 1512268 h 2376463"/>
                <a:gd name="connsiteX0" fmla="*/ 840093 w 3936437"/>
                <a:gd name="connsiteY0" fmla="*/ 1512268 h 2376463"/>
                <a:gd name="connsiteX1" fmla="*/ 1398155 w 3936437"/>
                <a:gd name="connsiteY1" fmla="*/ 1512268 h 2376463"/>
                <a:gd name="connsiteX2" fmla="*/ 0 w 3936437"/>
                <a:gd name="connsiteY2" fmla="*/ 0 h 2376463"/>
                <a:gd name="connsiteX3" fmla="*/ 3936437 w 3936437"/>
                <a:gd name="connsiteY3" fmla="*/ 0 h 2376463"/>
                <a:gd name="connsiteX4" fmla="*/ 2514279 w 3936437"/>
                <a:gd name="connsiteY4" fmla="*/ 1512268 h 2376463"/>
                <a:gd name="connsiteX5" fmla="*/ 3072341 w 3936437"/>
                <a:gd name="connsiteY5" fmla="*/ 1512268 h 2376463"/>
                <a:gd name="connsiteX6" fmla="*/ 1956217 w 3936437"/>
                <a:gd name="connsiteY6" fmla="*/ 2376463 h 2376463"/>
                <a:gd name="connsiteX7" fmla="*/ 840093 w 3936437"/>
                <a:gd name="connsiteY7" fmla="*/ 1512268 h 2376463"/>
                <a:gd name="connsiteX0" fmla="*/ 840093 w 3936437"/>
                <a:gd name="connsiteY0" fmla="*/ 1512268 h 2448272"/>
                <a:gd name="connsiteX1" fmla="*/ 1398155 w 3936437"/>
                <a:gd name="connsiteY1" fmla="*/ 1512268 h 2448272"/>
                <a:gd name="connsiteX2" fmla="*/ 0 w 3936437"/>
                <a:gd name="connsiteY2" fmla="*/ 0 h 2448272"/>
                <a:gd name="connsiteX3" fmla="*/ 3936437 w 3936437"/>
                <a:gd name="connsiteY3" fmla="*/ 0 h 2448272"/>
                <a:gd name="connsiteX4" fmla="*/ 2514279 w 3936437"/>
                <a:gd name="connsiteY4" fmla="*/ 1512268 h 2448272"/>
                <a:gd name="connsiteX5" fmla="*/ 3072341 w 3936437"/>
                <a:gd name="connsiteY5" fmla="*/ 1512268 h 2448272"/>
                <a:gd name="connsiteX6" fmla="*/ 2016224 w 3936437"/>
                <a:gd name="connsiteY6" fmla="*/ 2448272 h 2448272"/>
                <a:gd name="connsiteX7" fmla="*/ 840093 w 3936437"/>
                <a:gd name="connsiteY7" fmla="*/ 1512268 h 2448272"/>
                <a:gd name="connsiteX0" fmla="*/ 840093 w 3936437"/>
                <a:gd name="connsiteY0" fmla="*/ 1512268 h 2448271"/>
                <a:gd name="connsiteX1" fmla="*/ 1398155 w 3936437"/>
                <a:gd name="connsiteY1" fmla="*/ 1512268 h 2448271"/>
                <a:gd name="connsiteX2" fmla="*/ 0 w 3936437"/>
                <a:gd name="connsiteY2" fmla="*/ 0 h 2448271"/>
                <a:gd name="connsiteX3" fmla="*/ 3936437 w 3936437"/>
                <a:gd name="connsiteY3" fmla="*/ 0 h 2448271"/>
                <a:gd name="connsiteX4" fmla="*/ 2514279 w 3936437"/>
                <a:gd name="connsiteY4" fmla="*/ 1512268 h 2448271"/>
                <a:gd name="connsiteX5" fmla="*/ 3072341 w 3936437"/>
                <a:gd name="connsiteY5" fmla="*/ 1512268 h 2448271"/>
                <a:gd name="connsiteX6" fmla="*/ 2016224 w 3936437"/>
                <a:gd name="connsiteY6" fmla="*/ 2448271 h 2448271"/>
                <a:gd name="connsiteX7" fmla="*/ 840093 w 3936437"/>
                <a:gd name="connsiteY7" fmla="*/ 1512268 h 2448271"/>
                <a:gd name="connsiteX0" fmla="*/ 840093 w 3936437"/>
                <a:gd name="connsiteY0" fmla="*/ 1512268 h 2448272"/>
                <a:gd name="connsiteX1" fmla="*/ 1398155 w 3936437"/>
                <a:gd name="connsiteY1" fmla="*/ 1512268 h 2448272"/>
                <a:gd name="connsiteX2" fmla="*/ 0 w 3936437"/>
                <a:gd name="connsiteY2" fmla="*/ 0 h 2448272"/>
                <a:gd name="connsiteX3" fmla="*/ 3936437 w 3936437"/>
                <a:gd name="connsiteY3" fmla="*/ 0 h 2448272"/>
                <a:gd name="connsiteX4" fmla="*/ 2514279 w 3936437"/>
                <a:gd name="connsiteY4" fmla="*/ 1512268 h 2448272"/>
                <a:gd name="connsiteX5" fmla="*/ 3072341 w 3936437"/>
                <a:gd name="connsiteY5" fmla="*/ 1512268 h 2448272"/>
                <a:gd name="connsiteX6" fmla="*/ 2016224 w 3936437"/>
                <a:gd name="connsiteY6" fmla="*/ 2448272 h 2448272"/>
                <a:gd name="connsiteX7" fmla="*/ 840093 w 3936437"/>
                <a:gd name="connsiteY7" fmla="*/ 1512268 h 2448272"/>
                <a:gd name="connsiteX0" fmla="*/ 840093 w 3936437"/>
                <a:gd name="connsiteY0" fmla="*/ 1512268 h 2448271"/>
                <a:gd name="connsiteX1" fmla="*/ 1398155 w 3936437"/>
                <a:gd name="connsiteY1" fmla="*/ 1512268 h 2448271"/>
                <a:gd name="connsiteX2" fmla="*/ 0 w 3936437"/>
                <a:gd name="connsiteY2" fmla="*/ 0 h 2448271"/>
                <a:gd name="connsiteX3" fmla="*/ 3936437 w 3936437"/>
                <a:gd name="connsiteY3" fmla="*/ 0 h 2448271"/>
                <a:gd name="connsiteX4" fmla="*/ 2514279 w 3936437"/>
                <a:gd name="connsiteY4" fmla="*/ 1512268 h 2448271"/>
                <a:gd name="connsiteX5" fmla="*/ 3072341 w 3936437"/>
                <a:gd name="connsiteY5" fmla="*/ 1512268 h 2448271"/>
                <a:gd name="connsiteX6" fmla="*/ 2016224 w 3936437"/>
                <a:gd name="connsiteY6" fmla="*/ 2448271 h 2448271"/>
                <a:gd name="connsiteX7" fmla="*/ 840093 w 3936437"/>
                <a:gd name="connsiteY7" fmla="*/ 1512268 h 2448271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0 w 3936437"/>
                <a:gd name="connsiteY2" fmla="*/ 0 h 2458800"/>
                <a:gd name="connsiteX3" fmla="*/ 3936437 w 3936437"/>
                <a:gd name="connsiteY3" fmla="*/ 0 h 2458800"/>
                <a:gd name="connsiteX4" fmla="*/ 2514279 w 3936437"/>
                <a:gd name="connsiteY4" fmla="*/ 1512268 h 2458800"/>
                <a:gd name="connsiteX5" fmla="*/ 3072341 w 3936437"/>
                <a:gd name="connsiteY5" fmla="*/ 1512268 h 2458800"/>
                <a:gd name="connsiteX6" fmla="*/ 1972312 w 3936437"/>
                <a:gd name="connsiteY6" fmla="*/ 2458800 h 2458800"/>
                <a:gd name="connsiteX7" fmla="*/ 840093 w 3936437"/>
                <a:gd name="connsiteY7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0 w 3936437"/>
                <a:gd name="connsiteY2" fmla="*/ 0 h 2458800"/>
                <a:gd name="connsiteX3" fmla="*/ 3936437 w 3936437"/>
                <a:gd name="connsiteY3" fmla="*/ 0 h 2458800"/>
                <a:gd name="connsiteX4" fmla="*/ 2880320 w 3936437"/>
                <a:gd name="connsiteY4" fmla="*/ 792087 h 2458800"/>
                <a:gd name="connsiteX5" fmla="*/ 2514279 w 3936437"/>
                <a:gd name="connsiteY5" fmla="*/ 1512268 h 2458800"/>
                <a:gd name="connsiteX6" fmla="*/ 3072341 w 3936437"/>
                <a:gd name="connsiteY6" fmla="*/ 1512268 h 2458800"/>
                <a:gd name="connsiteX7" fmla="*/ 1972312 w 3936437"/>
                <a:gd name="connsiteY7" fmla="*/ 2458800 h 2458800"/>
                <a:gd name="connsiteX8" fmla="*/ 840093 w 3936437"/>
                <a:gd name="connsiteY8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840093 w 3936437"/>
                <a:gd name="connsiteY0" fmla="*/ 1512268 h 2458800"/>
                <a:gd name="connsiteX1" fmla="*/ 1398155 w 3936437"/>
                <a:gd name="connsiteY1" fmla="*/ 1512268 h 2458800"/>
                <a:gd name="connsiteX2" fmla="*/ 1056117 w 3936437"/>
                <a:gd name="connsiteY2" fmla="*/ 792087 h 2458800"/>
                <a:gd name="connsiteX3" fmla="*/ 0 w 3936437"/>
                <a:gd name="connsiteY3" fmla="*/ 0 h 2458800"/>
                <a:gd name="connsiteX4" fmla="*/ 3936437 w 3936437"/>
                <a:gd name="connsiteY4" fmla="*/ 0 h 2458800"/>
                <a:gd name="connsiteX5" fmla="*/ 2880320 w 3936437"/>
                <a:gd name="connsiteY5" fmla="*/ 792087 h 2458800"/>
                <a:gd name="connsiteX6" fmla="*/ 2514279 w 3936437"/>
                <a:gd name="connsiteY6" fmla="*/ 1512268 h 2458800"/>
                <a:gd name="connsiteX7" fmla="*/ 3072341 w 3936437"/>
                <a:gd name="connsiteY7" fmla="*/ 1512268 h 2458800"/>
                <a:gd name="connsiteX8" fmla="*/ 1972312 w 3936437"/>
                <a:gd name="connsiteY8" fmla="*/ 2458800 h 2458800"/>
                <a:gd name="connsiteX9" fmla="*/ 840093 w 3936437"/>
                <a:gd name="connsiteY9" fmla="*/ 1512268 h 2458800"/>
                <a:gd name="connsiteX0" fmla="*/ 0 w 3096344"/>
                <a:gd name="connsiteY0" fmla="*/ 1532289 h 2478821"/>
                <a:gd name="connsiteX1" fmla="*/ 558062 w 3096344"/>
                <a:gd name="connsiteY1" fmla="*/ 1532289 h 2478821"/>
                <a:gd name="connsiteX2" fmla="*/ 216024 w 3096344"/>
                <a:gd name="connsiteY2" fmla="*/ 812108 h 2478821"/>
                <a:gd name="connsiteX3" fmla="*/ 432321 w 3096344"/>
                <a:gd name="connsiteY3" fmla="*/ 0 h 2478821"/>
                <a:gd name="connsiteX4" fmla="*/ 3096344 w 3096344"/>
                <a:gd name="connsiteY4" fmla="*/ 20021 h 2478821"/>
                <a:gd name="connsiteX5" fmla="*/ 2040227 w 3096344"/>
                <a:gd name="connsiteY5" fmla="*/ 812108 h 2478821"/>
                <a:gd name="connsiteX6" fmla="*/ 1674186 w 3096344"/>
                <a:gd name="connsiteY6" fmla="*/ 1532289 h 2478821"/>
                <a:gd name="connsiteX7" fmla="*/ 2232248 w 3096344"/>
                <a:gd name="connsiteY7" fmla="*/ 1532289 h 2478821"/>
                <a:gd name="connsiteX8" fmla="*/ 1132219 w 3096344"/>
                <a:gd name="connsiteY8" fmla="*/ 2478821 h 2478821"/>
                <a:gd name="connsiteX9" fmla="*/ 0 w 3096344"/>
                <a:gd name="connsiteY9" fmla="*/ 1532289 h 2478821"/>
                <a:gd name="connsiteX0" fmla="*/ 0 w 3096344"/>
                <a:gd name="connsiteY0" fmla="*/ 1532289 h 2478821"/>
                <a:gd name="connsiteX1" fmla="*/ 558062 w 3096344"/>
                <a:gd name="connsiteY1" fmla="*/ 1532289 h 2478821"/>
                <a:gd name="connsiteX2" fmla="*/ 216024 w 3096344"/>
                <a:gd name="connsiteY2" fmla="*/ 812108 h 2478821"/>
                <a:gd name="connsiteX3" fmla="*/ 432321 w 3096344"/>
                <a:gd name="connsiteY3" fmla="*/ 0 h 2478821"/>
                <a:gd name="connsiteX4" fmla="*/ 3096344 w 3096344"/>
                <a:gd name="connsiteY4" fmla="*/ 20021 h 2478821"/>
                <a:gd name="connsiteX5" fmla="*/ 2040227 w 3096344"/>
                <a:gd name="connsiteY5" fmla="*/ 812108 h 2478821"/>
                <a:gd name="connsiteX6" fmla="*/ 1674186 w 3096344"/>
                <a:gd name="connsiteY6" fmla="*/ 1532289 h 2478821"/>
                <a:gd name="connsiteX7" fmla="*/ 2232248 w 3096344"/>
                <a:gd name="connsiteY7" fmla="*/ 1532289 h 2478821"/>
                <a:gd name="connsiteX8" fmla="*/ 1132219 w 3096344"/>
                <a:gd name="connsiteY8" fmla="*/ 2478821 h 2478821"/>
                <a:gd name="connsiteX9" fmla="*/ 0 w 3096344"/>
                <a:gd name="connsiteY9" fmla="*/ 1532289 h 2478821"/>
                <a:gd name="connsiteX0" fmla="*/ 0 w 3096344"/>
                <a:gd name="connsiteY0" fmla="*/ 1532289 h 2478821"/>
                <a:gd name="connsiteX1" fmla="*/ 558062 w 3096344"/>
                <a:gd name="connsiteY1" fmla="*/ 1532289 h 2478821"/>
                <a:gd name="connsiteX2" fmla="*/ 216024 w 3096344"/>
                <a:gd name="connsiteY2" fmla="*/ 812108 h 2478821"/>
                <a:gd name="connsiteX3" fmla="*/ 432321 w 3096344"/>
                <a:gd name="connsiteY3" fmla="*/ 0 h 2478821"/>
                <a:gd name="connsiteX4" fmla="*/ 3096344 w 3096344"/>
                <a:gd name="connsiteY4" fmla="*/ 20021 h 2478821"/>
                <a:gd name="connsiteX5" fmla="*/ 2040227 w 3096344"/>
                <a:gd name="connsiteY5" fmla="*/ 812108 h 2478821"/>
                <a:gd name="connsiteX6" fmla="*/ 1674186 w 3096344"/>
                <a:gd name="connsiteY6" fmla="*/ 1532289 h 2478821"/>
                <a:gd name="connsiteX7" fmla="*/ 2232248 w 3096344"/>
                <a:gd name="connsiteY7" fmla="*/ 1532289 h 2478821"/>
                <a:gd name="connsiteX8" fmla="*/ 1132219 w 3096344"/>
                <a:gd name="connsiteY8" fmla="*/ 2478821 h 2478821"/>
                <a:gd name="connsiteX9" fmla="*/ 0 w 3096344"/>
                <a:gd name="connsiteY9" fmla="*/ 1532289 h 2478821"/>
                <a:gd name="connsiteX0" fmla="*/ 0 w 3096344"/>
                <a:gd name="connsiteY0" fmla="*/ 1532289 h 2478821"/>
                <a:gd name="connsiteX1" fmla="*/ 558062 w 3096344"/>
                <a:gd name="connsiteY1" fmla="*/ 1532289 h 2478821"/>
                <a:gd name="connsiteX2" fmla="*/ 393984 w 3096344"/>
                <a:gd name="connsiteY2" fmla="*/ 792090 h 2478821"/>
                <a:gd name="connsiteX3" fmla="*/ 432321 w 3096344"/>
                <a:gd name="connsiteY3" fmla="*/ 0 h 2478821"/>
                <a:gd name="connsiteX4" fmla="*/ 3096344 w 3096344"/>
                <a:gd name="connsiteY4" fmla="*/ 20021 h 2478821"/>
                <a:gd name="connsiteX5" fmla="*/ 2040227 w 3096344"/>
                <a:gd name="connsiteY5" fmla="*/ 812108 h 2478821"/>
                <a:gd name="connsiteX6" fmla="*/ 1674186 w 3096344"/>
                <a:gd name="connsiteY6" fmla="*/ 1532289 h 2478821"/>
                <a:gd name="connsiteX7" fmla="*/ 2232248 w 3096344"/>
                <a:gd name="connsiteY7" fmla="*/ 1532289 h 2478821"/>
                <a:gd name="connsiteX8" fmla="*/ 1132219 w 3096344"/>
                <a:gd name="connsiteY8" fmla="*/ 2478821 h 2478821"/>
                <a:gd name="connsiteX9" fmla="*/ 0 w 3096344"/>
                <a:gd name="connsiteY9" fmla="*/ 1532289 h 2478821"/>
                <a:gd name="connsiteX0" fmla="*/ 0 w 3096344"/>
                <a:gd name="connsiteY0" fmla="*/ 1579003 h 2525535"/>
                <a:gd name="connsiteX1" fmla="*/ 558062 w 3096344"/>
                <a:gd name="connsiteY1" fmla="*/ 1579003 h 2525535"/>
                <a:gd name="connsiteX2" fmla="*/ 393984 w 3096344"/>
                <a:gd name="connsiteY2" fmla="*/ 838804 h 2525535"/>
                <a:gd name="connsiteX3" fmla="*/ 654771 w 3096344"/>
                <a:gd name="connsiteY3" fmla="*/ 0 h 2525535"/>
                <a:gd name="connsiteX4" fmla="*/ 3096344 w 3096344"/>
                <a:gd name="connsiteY4" fmla="*/ 66735 h 2525535"/>
                <a:gd name="connsiteX5" fmla="*/ 2040227 w 3096344"/>
                <a:gd name="connsiteY5" fmla="*/ 858822 h 2525535"/>
                <a:gd name="connsiteX6" fmla="*/ 1674186 w 3096344"/>
                <a:gd name="connsiteY6" fmla="*/ 1579003 h 2525535"/>
                <a:gd name="connsiteX7" fmla="*/ 2232248 w 3096344"/>
                <a:gd name="connsiteY7" fmla="*/ 1579003 h 2525535"/>
                <a:gd name="connsiteX8" fmla="*/ 1132219 w 3096344"/>
                <a:gd name="connsiteY8" fmla="*/ 2525535 h 2525535"/>
                <a:gd name="connsiteX9" fmla="*/ 0 w 3096344"/>
                <a:gd name="connsiteY9" fmla="*/ 1579003 h 2525535"/>
                <a:gd name="connsiteX0" fmla="*/ 0 w 3096344"/>
                <a:gd name="connsiteY0" fmla="*/ 1525613 h 2472145"/>
                <a:gd name="connsiteX1" fmla="*/ 558062 w 3096344"/>
                <a:gd name="connsiteY1" fmla="*/ 1525613 h 2472145"/>
                <a:gd name="connsiteX2" fmla="*/ 393984 w 3096344"/>
                <a:gd name="connsiteY2" fmla="*/ 785414 h 2472145"/>
                <a:gd name="connsiteX3" fmla="*/ 806037 w 3096344"/>
                <a:gd name="connsiteY3" fmla="*/ 0 h 2472145"/>
                <a:gd name="connsiteX4" fmla="*/ 3096344 w 3096344"/>
                <a:gd name="connsiteY4" fmla="*/ 13345 h 2472145"/>
                <a:gd name="connsiteX5" fmla="*/ 2040227 w 3096344"/>
                <a:gd name="connsiteY5" fmla="*/ 805432 h 2472145"/>
                <a:gd name="connsiteX6" fmla="*/ 1674186 w 3096344"/>
                <a:gd name="connsiteY6" fmla="*/ 1525613 h 2472145"/>
                <a:gd name="connsiteX7" fmla="*/ 2232248 w 3096344"/>
                <a:gd name="connsiteY7" fmla="*/ 1525613 h 2472145"/>
                <a:gd name="connsiteX8" fmla="*/ 1132219 w 3096344"/>
                <a:gd name="connsiteY8" fmla="*/ 2472145 h 2472145"/>
                <a:gd name="connsiteX9" fmla="*/ 0 w 3096344"/>
                <a:gd name="connsiteY9" fmla="*/ 1525613 h 2472145"/>
                <a:gd name="connsiteX0" fmla="*/ 0 w 3096344"/>
                <a:gd name="connsiteY0" fmla="*/ 1525613 h 2472145"/>
                <a:gd name="connsiteX1" fmla="*/ 558062 w 3096344"/>
                <a:gd name="connsiteY1" fmla="*/ 1525613 h 2472145"/>
                <a:gd name="connsiteX2" fmla="*/ 580840 w 3096344"/>
                <a:gd name="connsiteY2" fmla="*/ 792091 h 2472145"/>
                <a:gd name="connsiteX3" fmla="*/ 806037 w 3096344"/>
                <a:gd name="connsiteY3" fmla="*/ 0 h 2472145"/>
                <a:gd name="connsiteX4" fmla="*/ 3096344 w 3096344"/>
                <a:gd name="connsiteY4" fmla="*/ 13345 h 2472145"/>
                <a:gd name="connsiteX5" fmla="*/ 2040227 w 3096344"/>
                <a:gd name="connsiteY5" fmla="*/ 805432 h 2472145"/>
                <a:gd name="connsiteX6" fmla="*/ 1674186 w 3096344"/>
                <a:gd name="connsiteY6" fmla="*/ 1525613 h 2472145"/>
                <a:gd name="connsiteX7" fmla="*/ 2232248 w 3096344"/>
                <a:gd name="connsiteY7" fmla="*/ 1525613 h 2472145"/>
                <a:gd name="connsiteX8" fmla="*/ 1132219 w 3096344"/>
                <a:gd name="connsiteY8" fmla="*/ 2472145 h 2472145"/>
                <a:gd name="connsiteX9" fmla="*/ 0 w 3096344"/>
                <a:gd name="connsiteY9" fmla="*/ 1525613 h 2472145"/>
                <a:gd name="connsiteX0" fmla="*/ 0 w 3096344"/>
                <a:gd name="connsiteY0" fmla="*/ 1538958 h 2485490"/>
                <a:gd name="connsiteX1" fmla="*/ 558062 w 3096344"/>
                <a:gd name="connsiteY1" fmla="*/ 1538958 h 2485490"/>
                <a:gd name="connsiteX2" fmla="*/ 580840 w 3096344"/>
                <a:gd name="connsiteY2" fmla="*/ 805436 h 2485490"/>
                <a:gd name="connsiteX3" fmla="*/ 1090771 w 3096344"/>
                <a:gd name="connsiteY3" fmla="*/ 0 h 2485490"/>
                <a:gd name="connsiteX4" fmla="*/ 3096344 w 3096344"/>
                <a:gd name="connsiteY4" fmla="*/ 26690 h 2485490"/>
                <a:gd name="connsiteX5" fmla="*/ 2040227 w 3096344"/>
                <a:gd name="connsiteY5" fmla="*/ 818777 h 2485490"/>
                <a:gd name="connsiteX6" fmla="*/ 1674186 w 3096344"/>
                <a:gd name="connsiteY6" fmla="*/ 1538958 h 2485490"/>
                <a:gd name="connsiteX7" fmla="*/ 2232248 w 3096344"/>
                <a:gd name="connsiteY7" fmla="*/ 1538958 h 2485490"/>
                <a:gd name="connsiteX8" fmla="*/ 1132219 w 3096344"/>
                <a:gd name="connsiteY8" fmla="*/ 2485490 h 2485490"/>
                <a:gd name="connsiteX9" fmla="*/ 0 w 3096344"/>
                <a:gd name="connsiteY9" fmla="*/ 1538958 h 2485490"/>
                <a:gd name="connsiteX0" fmla="*/ 0 w 3096344"/>
                <a:gd name="connsiteY0" fmla="*/ 1538958 h 2485490"/>
                <a:gd name="connsiteX1" fmla="*/ 558062 w 3096344"/>
                <a:gd name="connsiteY1" fmla="*/ 1538958 h 2485490"/>
                <a:gd name="connsiteX2" fmla="*/ 696513 w 3096344"/>
                <a:gd name="connsiteY2" fmla="*/ 805438 h 2485490"/>
                <a:gd name="connsiteX3" fmla="*/ 1090771 w 3096344"/>
                <a:gd name="connsiteY3" fmla="*/ 0 h 2485490"/>
                <a:gd name="connsiteX4" fmla="*/ 3096344 w 3096344"/>
                <a:gd name="connsiteY4" fmla="*/ 26690 h 2485490"/>
                <a:gd name="connsiteX5" fmla="*/ 2040227 w 3096344"/>
                <a:gd name="connsiteY5" fmla="*/ 818777 h 2485490"/>
                <a:gd name="connsiteX6" fmla="*/ 1674186 w 3096344"/>
                <a:gd name="connsiteY6" fmla="*/ 1538958 h 2485490"/>
                <a:gd name="connsiteX7" fmla="*/ 2232248 w 3096344"/>
                <a:gd name="connsiteY7" fmla="*/ 1538958 h 2485490"/>
                <a:gd name="connsiteX8" fmla="*/ 1132219 w 3096344"/>
                <a:gd name="connsiteY8" fmla="*/ 2485490 h 2485490"/>
                <a:gd name="connsiteX9" fmla="*/ 0 w 3096344"/>
                <a:gd name="connsiteY9" fmla="*/ 1538958 h 2485490"/>
                <a:gd name="connsiteX0" fmla="*/ 0 w 3096344"/>
                <a:gd name="connsiteY0" fmla="*/ 1538958 h 2485490"/>
                <a:gd name="connsiteX1" fmla="*/ 558062 w 3096344"/>
                <a:gd name="connsiteY1" fmla="*/ 1538958 h 2485490"/>
                <a:gd name="connsiteX2" fmla="*/ 696513 w 3096344"/>
                <a:gd name="connsiteY2" fmla="*/ 805438 h 2485490"/>
                <a:gd name="connsiteX3" fmla="*/ 1090771 w 3096344"/>
                <a:gd name="connsiteY3" fmla="*/ 0 h 2485490"/>
                <a:gd name="connsiteX4" fmla="*/ 3096344 w 3096344"/>
                <a:gd name="connsiteY4" fmla="*/ 26690 h 2485490"/>
                <a:gd name="connsiteX5" fmla="*/ 2040227 w 3096344"/>
                <a:gd name="connsiteY5" fmla="*/ 818777 h 2485490"/>
                <a:gd name="connsiteX6" fmla="*/ 1674186 w 3096344"/>
                <a:gd name="connsiteY6" fmla="*/ 1538958 h 2485490"/>
                <a:gd name="connsiteX7" fmla="*/ 2232248 w 3096344"/>
                <a:gd name="connsiteY7" fmla="*/ 1538958 h 2485490"/>
                <a:gd name="connsiteX8" fmla="*/ 1132219 w 3096344"/>
                <a:gd name="connsiteY8" fmla="*/ 2485490 h 2485490"/>
                <a:gd name="connsiteX9" fmla="*/ 0 w 3096344"/>
                <a:gd name="connsiteY9" fmla="*/ 1538958 h 2485490"/>
                <a:gd name="connsiteX0" fmla="*/ 0 w 3096344"/>
                <a:gd name="connsiteY0" fmla="*/ 1538958 h 2485490"/>
                <a:gd name="connsiteX1" fmla="*/ 558062 w 3096344"/>
                <a:gd name="connsiteY1" fmla="*/ 1538958 h 2485490"/>
                <a:gd name="connsiteX2" fmla="*/ 696513 w 3096344"/>
                <a:gd name="connsiteY2" fmla="*/ 805438 h 2485490"/>
                <a:gd name="connsiteX3" fmla="*/ 1090771 w 3096344"/>
                <a:gd name="connsiteY3" fmla="*/ 0 h 2485490"/>
                <a:gd name="connsiteX4" fmla="*/ 3096344 w 3096344"/>
                <a:gd name="connsiteY4" fmla="*/ 26690 h 2485490"/>
                <a:gd name="connsiteX5" fmla="*/ 2040227 w 3096344"/>
                <a:gd name="connsiteY5" fmla="*/ 818777 h 2485490"/>
                <a:gd name="connsiteX6" fmla="*/ 1674186 w 3096344"/>
                <a:gd name="connsiteY6" fmla="*/ 1538958 h 2485490"/>
                <a:gd name="connsiteX7" fmla="*/ 2232248 w 3096344"/>
                <a:gd name="connsiteY7" fmla="*/ 1538958 h 2485490"/>
                <a:gd name="connsiteX8" fmla="*/ 1132219 w 3096344"/>
                <a:gd name="connsiteY8" fmla="*/ 2485490 h 2485490"/>
                <a:gd name="connsiteX9" fmla="*/ 0 w 3096344"/>
                <a:gd name="connsiteY9" fmla="*/ 1538958 h 2485490"/>
                <a:gd name="connsiteX0" fmla="*/ 0 w 3096344"/>
                <a:gd name="connsiteY0" fmla="*/ 1538958 h 2485490"/>
                <a:gd name="connsiteX1" fmla="*/ 558062 w 3096344"/>
                <a:gd name="connsiteY1" fmla="*/ 1538958 h 2485490"/>
                <a:gd name="connsiteX2" fmla="*/ 696513 w 3096344"/>
                <a:gd name="connsiteY2" fmla="*/ 805438 h 2485490"/>
                <a:gd name="connsiteX3" fmla="*/ 1090771 w 3096344"/>
                <a:gd name="connsiteY3" fmla="*/ 0 h 2485490"/>
                <a:gd name="connsiteX4" fmla="*/ 3096344 w 3096344"/>
                <a:gd name="connsiteY4" fmla="*/ 26690 h 2485490"/>
                <a:gd name="connsiteX5" fmla="*/ 2040227 w 3096344"/>
                <a:gd name="connsiteY5" fmla="*/ 818777 h 2485490"/>
                <a:gd name="connsiteX6" fmla="*/ 1674186 w 3096344"/>
                <a:gd name="connsiteY6" fmla="*/ 1538958 h 2485490"/>
                <a:gd name="connsiteX7" fmla="*/ 2232248 w 3096344"/>
                <a:gd name="connsiteY7" fmla="*/ 1538958 h 2485490"/>
                <a:gd name="connsiteX8" fmla="*/ 1132219 w 3096344"/>
                <a:gd name="connsiteY8" fmla="*/ 2485490 h 2485490"/>
                <a:gd name="connsiteX9" fmla="*/ 0 w 3096344"/>
                <a:gd name="connsiteY9" fmla="*/ 1538958 h 2485490"/>
                <a:gd name="connsiteX0" fmla="*/ 0 w 3096344"/>
                <a:gd name="connsiteY0" fmla="*/ 1538958 h 2485490"/>
                <a:gd name="connsiteX1" fmla="*/ 558062 w 3096344"/>
                <a:gd name="connsiteY1" fmla="*/ 1538958 h 2485490"/>
                <a:gd name="connsiteX2" fmla="*/ 696513 w 3096344"/>
                <a:gd name="connsiteY2" fmla="*/ 805438 h 2485490"/>
                <a:gd name="connsiteX3" fmla="*/ 1090771 w 3096344"/>
                <a:gd name="connsiteY3" fmla="*/ 0 h 2485490"/>
                <a:gd name="connsiteX4" fmla="*/ 3096344 w 3096344"/>
                <a:gd name="connsiteY4" fmla="*/ 26690 h 2485490"/>
                <a:gd name="connsiteX5" fmla="*/ 2040227 w 3096344"/>
                <a:gd name="connsiteY5" fmla="*/ 818777 h 2485490"/>
                <a:gd name="connsiteX6" fmla="*/ 1674186 w 3096344"/>
                <a:gd name="connsiteY6" fmla="*/ 1538958 h 2485490"/>
                <a:gd name="connsiteX7" fmla="*/ 2232248 w 3096344"/>
                <a:gd name="connsiteY7" fmla="*/ 1538958 h 2485490"/>
                <a:gd name="connsiteX8" fmla="*/ 1132219 w 3096344"/>
                <a:gd name="connsiteY8" fmla="*/ 2485490 h 2485490"/>
                <a:gd name="connsiteX9" fmla="*/ 0 w 3096344"/>
                <a:gd name="connsiteY9" fmla="*/ 1538958 h 248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6344" h="2485490">
                  <a:moveTo>
                    <a:pt x="0" y="1538958"/>
                  </a:moveTo>
                  <a:lnTo>
                    <a:pt x="558062" y="1538958"/>
                  </a:lnTo>
                  <a:cubicBezTo>
                    <a:pt x="580231" y="1269804"/>
                    <a:pt x="573433" y="1272973"/>
                    <a:pt x="696513" y="805438"/>
                  </a:cubicBezTo>
                  <a:cubicBezTo>
                    <a:pt x="784186" y="493659"/>
                    <a:pt x="755543" y="530336"/>
                    <a:pt x="1090771" y="0"/>
                  </a:cubicBezTo>
                  <a:lnTo>
                    <a:pt x="3096344" y="26690"/>
                  </a:lnTo>
                  <a:cubicBezTo>
                    <a:pt x="2630593" y="251944"/>
                    <a:pt x="2236351" y="504947"/>
                    <a:pt x="2040227" y="818777"/>
                  </a:cubicBezTo>
                  <a:cubicBezTo>
                    <a:pt x="1834269" y="1075088"/>
                    <a:pt x="1736709" y="1265468"/>
                    <a:pt x="1674186" y="1538958"/>
                  </a:cubicBezTo>
                  <a:lnTo>
                    <a:pt x="2232248" y="1538958"/>
                  </a:lnTo>
                  <a:lnTo>
                    <a:pt x="1132219" y="2485490"/>
                  </a:lnTo>
                  <a:lnTo>
                    <a:pt x="0" y="15389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98000">
                  <a:schemeClr val="bg1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id="{7A707C6E-C20D-4BB0-9EAA-2CBDD89B51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911896" y="1487367"/>
              <a:ext cx="2008228" cy="748839"/>
            </a:xfrm>
            <a:prstGeom prst="cloud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anchor="ctr" anchorCtr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改革・発展</a:t>
              </a:r>
            </a:p>
          </p:txBody>
        </p:sp>
      </p:grpSp>
      <p:sp>
        <p:nvSpPr>
          <p:cNvPr id="13314" name="AutoShape 2"/>
          <p:cNvSpPr>
            <a:spLocks noChangeArrowheads="1"/>
          </p:cNvSpPr>
          <p:nvPr/>
        </p:nvSpPr>
        <p:spPr bwMode="gray">
          <a:xfrm>
            <a:off x="3713860" y="1982191"/>
            <a:ext cx="2339578" cy="2378874"/>
          </a:xfrm>
          <a:custGeom>
            <a:avLst/>
            <a:gdLst>
              <a:gd name="connsiteX0" fmla="*/ 0 w 3119437"/>
              <a:gd name="connsiteY0" fmla="*/ 665140 h 4032250"/>
              <a:gd name="connsiteX1" fmla="*/ 1833543 w 3119437"/>
              <a:gd name="connsiteY1" fmla="*/ 665140 h 4032250"/>
              <a:gd name="connsiteX2" fmla="*/ 1833543 w 3119437"/>
              <a:gd name="connsiteY2" fmla="*/ 0 h 4032250"/>
              <a:gd name="connsiteX3" fmla="*/ 3119437 w 3119437"/>
              <a:gd name="connsiteY3" fmla="*/ 2016125 h 4032250"/>
              <a:gd name="connsiteX4" fmla="*/ 1833543 w 3119437"/>
              <a:gd name="connsiteY4" fmla="*/ 4032250 h 4032250"/>
              <a:gd name="connsiteX5" fmla="*/ 1833543 w 3119437"/>
              <a:gd name="connsiteY5" fmla="*/ 3367110 h 4032250"/>
              <a:gd name="connsiteX6" fmla="*/ 0 w 3119437"/>
              <a:gd name="connsiteY6" fmla="*/ 3367110 h 4032250"/>
              <a:gd name="connsiteX7" fmla="*/ 0 w 3119437"/>
              <a:gd name="connsiteY7" fmla="*/ 665140 h 4032250"/>
              <a:gd name="connsiteX0" fmla="*/ 0 w 3119437"/>
              <a:gd name="connsiteY0" fmla="*/ 0 h 4096315"/>
              <a:gd name="connsiteX1" fmla="*/ 1833543 w 3119437"/>
              <a:gd name="connsiteY1" fmla="*/ 729205 h 4096315"/>
              <a:gd name="connsiteX2" fmla="*/ 1833543 w 3119437"/>
              <a:gd name="connsiteY2" fmla="*/ 64065 h 4096315"/>
              <a:gd name="connsiteX3" fmla="*/ 3119437 w 3119437"/>
              <a:gd name="connsiteY3" fmla="*/ 2080190 h 4096315"/>
              <a:gd name="connsiteX4" fmla="*/ 1833543 w 3119437"/>
              <a:gd name="connsiteY4" fmla="*/ 4096315 h 4096315"/>
              <a:gd name="connsiteX5" fmla="*/ 1833543 w 3119437"/>
              <a:gd name="connsiteY5" fmla="*/ 3431175 h 4096315"/>
              <a:gd name="connsiteX6" fmla="*/ 0 w 3119437"/>
              <a:gd name="connsiteY6" fmla="*/ 3431175 h 4096315"/>
              <a:gd name="connsiteX7" fmla="*/ 0 w 3119437"/>
              <a:gd name="connsiteY7" fmla="*/ 0 h 4096315"/>
              <a:gd name="connsiteX0" fmla="*/ 0 w 3119437"/>
              <a:gd name="connsiteY0" fmla="*/ 0 h 4171955"/>
              <a:gd name="connsiteX1" fmla="*/ 1833543 w 3119437"/>
              <a:gd name="connsiteY1" fmla="*/ 729205 h 4171955"/>
              <a:gd name="connsiteX2" fmla="*/ 1833543 w 3119437"/>
              <a:gd name="connsiteY2" fmla="*/ 64065 h 4171955"/>
              <a:gd name="connsiteX3" fmla="*/ 3119437 w 3119437"/>
              <a:gd name="connsiteY3" fmla="*/ 2080190 h 4171955"/>
              <a:gd name="connsiteX4" fmla="*/ 1833543 w 3119437"/>
              <a:gd name="connsiteY4" fmla="*/ 4096315 h 4171955"/>
              <a:gd name="connsiteX5" fmla="*/ 1833543 w 3119437"/>
              <a:gd name="connsiteY5" fmla="*/ 3431175 h 4171955"/>
              <a:gd name="connsiteX6" fmla="*/ 0 w 3119437"/>
              <a:gd name="connsiteY6" fmla="*/ 4171955 h 4171955"/>
              <a:gd name="connsiteX7" fmla="*/ 0 w 3119437"/>
              <a:gd name="connsiteY7" fmla="*/ 0 h 4171955"/>
              <a:gd name="connsiteX0" fmla="*/ 0 w 3119437"/>
              <a:gd name="connsiteY0" fmla="*/ 0 h 4171955"/>
              <a:gd name="connsiteX1" fmla="*/ 1833543 w 3119437"/>
              <a:gd name="connsiteY1" fmla="*/ 729205 h 4171955"/>
              <a:gd name="connsiteX2" fmla="*/ 1833543 w 3119437"/>
              <a:gd name="connsiteY2" fmla="*/ 64065 h 4171955"/>
              <a:gd name="connsiteX3" fmla="*/ 3119437 w 3119437"/>
              <a:gd name="connsiteY3" fmla="*/ 2080190 h 4171955"/>
              <a:gd name="connsiteX4" fmla="*/ 1833543 w 3119437"/>
              <a:gd name="connsiteY4" fmla="*/ 4096315 h 4171955"/>
              <a:gd name="connsiteX5" fmla="*/ 1833543 w 3119437"/>
              <a:gd name="connsiteY5" fmla="*/ 3431175 h 4171955"/>
              <a:gd name="connsiteX6" fmla="*/ 0 w 3119437"/>
              <a:gd name="connsiteY6" fmla="*/ 4171955 h 4171955"/>
              <a:gd name="connsiteX7" fmla="*/ 0 w 3119437"/>
              <a:gd name="connsiteY7" fmla="*/ 0 h 4171955"/>
              <a:gd name="connsiteX0" fmla="*/ 0 w 3119437"/>
              <a:gd name="connsiteY0" fmla="*/ 0 h 4171955"/>
              <a:gd name="connsiteX1" fmla="*/ 1833543 w 3119437"/>
              <a:gd name="connsiteY1" fmla="*/ 729205 h 4171955"/>
              <a:gd name="connsiteX2" fmla="*/ 1833543 w 3119437"/>
              <a:gd name="connsiteY2" fmla="*/ 64065 h 4171955"/>
              <a:gd name="connsiteX3" fmla="*/ 3119437 w 3119437"/>
              <a:gd name="connsiteY3" fmla="*/ 2080190 h 4171955"/>
              <a:gd name="connsiteX4" fmla="*/ 1833543 w 3119437"/>
              <a:gd name="connsiteY4" fmla="*/ 4096315 h 4171955"/>
              <a:gd name="connsiteX5" fmla="*/ 1833543 w 3119437"/>
              <a:gd name="connsiteY5" fmla="*/ 3431175 h 4171955"/>
              <a:gd name="connsiteX6" fmla="*/ 0 w 3119437"/>
              <a:gd name="connsiteY6" fmla="*/ 4171955 h 4171955"/>
              <a:gd name="connsiteX7" fmla="*/ 0 w 3119437"/>
              <a:gd name="connsiteY7" fmla="*/ 0 h 4171955"/>
              <a:gd name="connsiteX0" fmla="*/ 0 w 3119437"/>
              <a:gd name="connsiteY0" fmla="*/ 0 h 4171955"/>
              <a:gd name="connsiteX1" fmla="*/ 1833543 w 3119437"/>
              <a:gd name="connsiteY1" fmla="*/ 729205 h 4171955"/>
              <a:gd name="connsiteX2" fmla="*/ 1833543 w 3119437"/>
              <a:gd name="connsiteY2" fmla="*/ 64065 h 4171955"/>
              <a:gd name="connsiteX3" fmla="*/ 3119437 w 3119437"/>
              <a:gd name="connsiteY3" fmla="*/ 2080190 h 4171955"/>
              <a:gd name="connsiteX4" fmla="*/ 1833543 w 3119437"/>
              <a:gd name="connsiteY4" fmla="*/ 4096315 h 4171955"/>
              <a:gd name="connsiteX5" fmla="*/ 1833543 w 3119437"/>
              <a:gd name="connsiteY5" fmla="*/ 3431175 h 4171955"/>
              <a:gd name="connsiteX6" fmla="*/ 0 w 3119437"/>
              <a:gd name="connsiteY6" fmla="*/ 4171955 h 4171955"/>
              <a:gd name="connsiteX7" fmla="*/ 0 w 3119437"/>
              <a:gd name="connsiteY7" fmla="*/ 0 h 4171955"/>
              <a:gd name="connsiteX0" fmla="*/ 0 w 3119437"/>
              <a:gd name="connsiteY0" fmla="*/ 0 h 4171955"/>
              <a:gd name="connsiteX1" fmla="*/ 1833543 w 3119437"/>
              <a:gd name="connsiteY1" fmla="*/ 729205 h 4171955"/>
              <a:gd name="connsiteX2" fmla="*/ 1833543 w 3119437"/>
              <a:gd name="connsiteY2" fmla="*/ 64065 h 4171955"/>
              <a:gd name="connsiteX3" fmla="*/ 3119437 w 3119437"/>
              <a:gd name="connsiteY3" fmla="*/ 2080190 h 4171955"/>
              <a:gd name="connsiteX4" fmla="*/ 1833543 w 3119437"/>
              <a:gd name="connsiteY4" fmla="*/ 4096315 h 4171955"/>
              <a:gd name="connsiteX5" fmla="*/ 1833543 w 3119437"/>
              <a:gd name="connsiteY5" fmla="*/ 3431175 h 4171955"/>
              <a:gd name="connsiteX6" fmla="*/ 0 w 3119437"/>
              <a:gd name="connsiteY6" fmla="*/ 4171955 h 4171955"/>
              <a:gd name="connsiteX7" fmla="*/ 0 w 3119437"/>
              <a:gd name="connsiteY7" fmla="*/ 0 h 4171955"/>
              <a:gd name="connsiteX0" fmla="*/ 0 w 3119437"/>
              <a:gd name="connsiteY0" fmla="*/ 0 h 4171955"/>
              <a:gd name="connsiteX1" fmla="*/ 1833543 w 3119437"/>
              <a:gd name="connsiteY1" fmla="*/ 729205 h 4171955"/>
              <a:gd name="connsiteX2" fmla="*/ 1833543 w 3119437"/>
              <a:gd name="connsiteY2" fmla="*/ 64065 h 4171955"/>
              <a:gd name="connsiteX3" fmla="*/ 3119437 w 3119437"/>
              <a:gd name="connsiteY3" fmla="*/ 2080190 h 4171955"/>
              <a:gd name="connsiteX4" fmla="*/ 1833543 w 3119437"/>
              <a:gd name="connsiteY4" fmla="*/ 4096315 h 4171955"/>
              <a:gd name="connsiteX5" fmla="*/ 1833543 w 3119437"/>
              <a:gd name="connsiteY5" fmla="*/ 3431175 h 4171955"/>
              <a:gd name="connsiteX6" fmla="*/ 0 w 3119437"/>
              <a:gd name="connsiteY6" fmla="*/ 4171955 h 4171955"/>
              <a:gd name="connsiteX7" fmla="*/ 0 w 3119437"/>
              <a:gd name="connsiteY7" fmla="*/ 0 h 4171955"/>
              <a:gd name="connsiteX0" fmla="*/ 0 w 3119437"/>
              <a:gd name="connsiteY0" fmla="*/ 0 h 4171955"/>
              <a:gd name="connsiteX1" fmla="*/ 1833543 w 3119437"/>
              <a:gd name="connsiteY1" fmla="*/ 729205 h 4171955"/>
              <a:gd name="connsiteX2" fmla="*/ 1833543 w 3119437"/>
              <a:gd name="connsiteY2" fmla="*/ 64065 h 4171955"/>
              <a:gd name="connsiteX3" fmla="*/ 3119437 w 3119437"/>
              <a:gd name="connsiteY3" fmla="*/ 2080190 h 4171955"/>
              <a:gd name="connsiteX4" fmla="*/ 1833543 w 3119437"/>
              <a:gd name="connsiteY4" fmla="*/ 4096315 h 4171955"/>
              <a:gd name="connsiteX5" fmla="*/ 1833543 w 3119437"/>
              <a:gd name="connsiteY5" fmla="*/ 3431175 h 4171955"/>
              <a:gd name="connsiteX6" fmla="*/ 0 w 3119437"/>
              <a:gd name="connsiteY6" fmla="*/ 4171955 h 4171955"/>
              <a:gd name="connsiteX7" fmla="*/ 0 w 3119437"/>
              <a:gd name="connsiteY7" fmla="*/ 0 h 4171955"/>
              <a:gd name="connsiteX0" fmla="*/ 0 w 3119437"/>
              <a:gd name="connsiteY0" fmla="*/ 0 h 4171955"/>
              <a:gd name="connsiteX1" fmla="*/ 1833543 w 3119437"/>
              <a:gd name="connsiteY1" fmla="*/ 729205 h 4171955"/>
              <a:gd name="connsiteX2" fmla="*/ 1833543 w 3119437"/>
              <a:gd name="connsiteY2" fmla="*/ 64065 h 4171955"/>
              <a:gd name="connsiteX3" fmla="*/ 3119437 w 3119437"/>
              <a:gd name="connsiteY3" fmla="*/ 2080190 h 4171955"/>
              <a:gd name="connsiteX4" fmla="*/ 1833543 w 3119437"/>
              <a:gd name="connsiteY4" fmla="*/ 4096315 h 4171955"/>
              <a:gd name="connsiteX5" fmla="*/ 1833543 w 3119437"/>
              <a:gd name="connsiteY5" fmla="*/ 3431175 h 4171955"/>
              <a:gd name="connsiteX6" fmla="*/ 0 w 3119437"/>
              <a:gd name="connsiteY6" fmla="*/ 4171955 h 4171955"/>
              <a:gd name="connsiteX7" fmla="*/ 0 w 3119437"/>
              <a:gd name="connsiteY7" fmla="*/ 0 h 417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437" h="4171955">
                <a:moveTo>
                  <a:pt x="0" y="0"/>
                </a:moveTo>
                <a:cubicBezTo>
                  <a:pt x="958422" y="682906"/>
                  <a:pt x="1245512" y="625033"/>
                  <a:pt x="1833543" y="729205"/>
                </a:cubicBezTo>
                <a:lnTo>
                  <a:pt x="1833543" y="64065"/>
                </a:lnTo>
                <a:lnTo>
                  <a:pt x="3119437" y="2080190"/>
                </a:lnTo>
                <a:lnTo>
                  <a:pt x="1833543" y="4096315"/>
                </a:lnTo>
                <a:lnTo>
                  <a:pt x="1833543" y="3431175"/>
                </a:lnTo>
                <a:cubicBezTo>
                  <a:pt x="1245512" y="3527631"/>
                  <a:pt x="796376" y="3485190"/>
                  <a:pt x="0" y="417195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40800">
                <a:srgbClr val="A8C5E2"/>
              </a:gs>
              <a:gs pos="0">
                <a:srgbClr val="FFFFFF"/>
              </a:gs>
              <a:gs pos="100000">
                <a:srgbClr val="A8C5E2"/>
              </a:gs>
            </a:gsLst>
            <a:lin ang="0" scaled="1"/>
          </a:gra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94655" y="452136"/>
            <a:ext cx="6016536" cy="494348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３Ｓの直接的な効果と目的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2751490-8B66-45A3-A9BC-A8B305FCC466}"/>
              </a:ext>
            </a:extLst>
          </p:cNvPr>
          <p:cNvGrpSpPr/>
          <p:nvPr/>
        </p:nvGrpSpPr>
        <p:grpSpPr>
          <a:xfrm>
            <a:off x="1105899" y="1200068"/>
            <a:ext cx="3420000" cy="1332000"/>
            <a:chOff x="1492625" y="1084654"/>
            <a:chExt cx="3420000" cy="1332000"/>
          </a:xfrm>
        </p:grpSpPr>
        <p:sp>
          <p:nvSpPr>
            <p:cNvPr id="13351" name="Text Box 7"/>
            <p:cNvSpPr txBox="1">
              <a:spLocks noChangeArrowheads="1"/>
            </p:cNvSpPr>
            <p:nvPr/>
          </p:nvSpPr>
          <p:spPr bwMode="auto">
            <a:xfrm>
              <a:off x="1492625" y="1084654"/>
              <a:ext cx="629975" cy="133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eaVert" wrap="none" lIns="72000" rIns="7200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18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ＭＳ Ｐゴシック" charset="-128"/>
                  <a:cs typeface="+mn-cs"/>
                </a:rPr>
                <a:t>整理</a:t>
              </a: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6970188-FE30-4E8C-AC2C-E53874D79AC1}"/>
                </a:ext>
              </a:extLst>
            </p:cNvPr>
            <p:cNvSpPr txBox="1"/>
            <p:nvPr/>
          </p:nvSpPr>
          <p:spPr>
            <a:xfrm>
              <a:off x="2229136" y="1084654"/>
              <a:ext cx="2365391" cy="132343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スペースの有効活用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運搬や移動時間の短縮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ものの管理の簡素化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異材混入の不良防止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作業の安全　　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　等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08DCBE7-35DA-4BCA-9BF6-09F7263D7587}"/>
                </a:ext>
              </a:extLst>
            </p:cNvPr>
            <p:cNvSpPr/>
            <p:nvPr/>
          </p:nvSpPr>
          <p:spPr>
            <a:xfrm>
              <a:off x="1492625" y="1084654"/>
              <a:ext cx="3420000" cy="1332000"/>
            </a:xfrm>
            <a:prstGeom prst="rect">
              <a:avLst/>
            </a:pr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586212E-96D6-4581-B9DE-295399402068}"/>
              </a:ext>
            </a:extLst>
          </p:cNvPr>
          <p:cNvGrpSpPr/>
          <p:nvPr/>
        </p:nvGrpSpPr>
        <p:grpSpPr>
          <a:xfrm>
            <a:off x="1105899" y="2620469"/>
            <a:ext cx="3466881" cy="1080000"/>
            <a:chOff x="1492625" y="2505055"/>
            <a:chExt cx="3466881" cy="1080000"/>
          </a:xfrm>
        </p:grpSpPr>
        <p:sp>
          <p:nvSpPr>
            <p:cNvPr id="13322" name="Text Box 42"/>
            <p:cNvSpPr txBox="1">
              <a:spLocks noChangeArrowheads="1"/>
            </p:cNvSpPr>
            <p:nvPr/>
          </p:nvSpPr>
          <p:spPr bwMode="auto">
            <a:xfrm>
              <a:off x="1492625" y="2505055"/>
              <a:ext cx="629975" cy="108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eaVert" wrap="none" lIns="72000" rIns="7200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18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ＭＳ Ｐゴシック" charset="-128"/>
                  <a:cs typeface="+mn-cs"/>
                </a:rPr>
                <a:t>整頓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BD3B6E3-A820-49CA-BB2D-756EF3632734}"/>
                </a:ext>
              </a:extLst>
            </p:cNvPr>
            <p:cNvSpPr txBox="1"/>
            <p:nvPr/>
          </p:nvSpPr>
          <p:spPr>
            <a:xfrm>
              <a:off x="2238014" y="2505055"/>
              <a:ext cx="2721492" cy="108000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探す時間の短縮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材料や工具の誤使用防止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不足品の発見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誤出荷防止　　　　　等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ED28076-D050-4096-BBB1-820E7734D5E8}"/>
                </a:ext>
              </a:extLst>
            </p:cNvPr>
            <p:cNvSpPr/>
            <p:nvPr/>
          </p:nvSpPr>
          <p:spPr>
            <a:xfrm>
              <a:off x="1492625" y="2505055"/>
              <a:ext cx="3420000" cy="108000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BB8C9DE-D062-456F-8E87-2C25840E6B60}"/>
              </a:ext>
            </a:extLst>
          </p:cNvPr>
          <p:cNvGrpSpPr/>
          <p:nvPr/>
        </p:nvGrpSpPr>
        <p:grpSpPr>
          <a:xfrm>
            <a:off x="1105899" y="3771242"/>
            <a:ext cx="3490692" cy="864000"/>
            <a:chOff x="1492625" y="3655828"/>
            <a:chExt cx="3490692" cy="864000"/>
          </a:xfrm>
        </p:grpSpPr>
        <p:sp>
          <p:nvSpPr>
            <p:cNvPr id="13341" name="Text Box 18"/>
            <p:cNvSpPr txBox="1">
              <a:spLocks noChangeArrowheads="1"/>
            </p:cNvSpPr>
            <p:nvPr/>
          </p:nvSpPr>
          <p:spPr bwMode="auto">
            <a:xfrm>
              <a:off x="1492625" y="3655828"/>
              <a:ext cx="629975" cy="864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eaVert" wrap="none" lIns="72000" rIns="7200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18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メイリオ" panose="020B0604030504040204" pitchFamily="50" charset="-128"/>
                  <a:ea typeface="ＭＳ Ｐゴシック" charset="-128"/>
                  <a:cs typeface="+mn-cs"/>
                </a:rPr>
                <a:t>清掃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3528CF00-B16B-4EDD-BE1B-D669C8527074}"/>
                </a:ext>
              </a:extLst>
            </p:cNvPr>
            <p:cNvSpPr txBox="1"/>
            <p:nvPr/>
          </p:nvSpPr>
          <p:spPr>
            <a:xfrm>
              <a:off x="2238014" y="3655828"/>
              <a:ext cx="2745303" cy="83099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設備の異常発見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塵埃による品質不良の低減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気持ち良く働ける　　等　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EE878E34-9349-4497-8690-FDEEE6DB80E0}"/>
                </a:ext>
              </a:extLst>
            </p:cNvPr>
            <p:cNvSpPr/>
            <p:nvPr/>
          </p:nvSpPr>
          <p:spPr>
            <a:xfrm>
              <a:off x="1492625" y="3655828"/>
              <a:ext cx="3420000" cy="864000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16" name="円/楕円 15"/>
          <p:cNvSpPr/>
          <p:nvPr/>
        </p:nvSpPr>
        <p:spPr bwMode="auto">
          <a:xfrm>
            <a:off x="5629839" y="2572099"/>
            <a:ext cx="1550902" cy="1158900"/>
          </a:xfrm>
          <a:prstGeom prst="ellipse">
            <a:avLst/>
          </a:prstGeom>
          <a:gradFill flip="none" rotWithShape="1">
            <a:gsLst>
              <a:gs pos="0">
                <a:srgbClr val="0A51A1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580" tIns="0" rIns="6858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ＭＳ Ｐゴシック" pitchFamily="50" charset="-128"/>
                <a:cs typeface="+mn-cs"/>
              </a:rPr>
              <a:t>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4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2171">
        <p:fade/>
      </p:transition>
    </mc:Choice>
    <mc:Fallback xmlns="">
      <p:transition spd="med" advTm="182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6" grpId="0" animBg="1"/>
    </p:bldLst>
  </p:timing>
  <p:extLst>
    <p:ext uri="{E180D4A7-C9FB-4DFB-919C-405C955672EB}">
      <p14:showEvtLst xmlns:p14="http://schemas.microsoft.com/office/powerpoint/2010/main">
        <p14:playEvt time="11" objId="9"/>
        <p14:stopEvt time="182096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9">
            <a:extLst>
              <a:ext uri="{FF2B5EF4-FFF2-40B4-BE49-F238E27FC236}">
                <a16:creationId xmlns:a16="http://schemas.microsoft.com/office/drawing/2014/main" id="{B75DA4CB-B74E-423D-990A-A0801F8C4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287" y="844701"/>
            <a:ext cx="1716627" cy="485481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36000" rIns="0" bIns="36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改革と発展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3C12DB7-32CA-4931-921B-B453CE73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0" y="378414"/>
            <a:ext cx="3238500" cy="431006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５Ｓの目的</a:t>
            </a:r>
          </a:p>
        </p:txBody>
      </p:sp>
      <p:sp>
        <p:nvSpPr>
          <p:cNvPr id="3" name="Oval 2" descr="5SMOJI">
            <a:extLst>
              <a:ext uri="{FF2B5EF4-FFF2-40B4-BE49-F238E27FC236}">
                <a16:creationId xmlns:a16="http://schemas.microsoft.com/office/drawing/2014/main" id="{E0E39D54-89B7-47CE-9473-90A30308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108" y="2384542"/>
            <a:ext cx="3600000" cy="2442514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3" name="テキスト ボックス 20">
            <a:extLst>
              <a:ext uri="{FF2B5EF4-FFF2-40B4-BE49-F238E27FC236}">
                <a16:creationId xmlns:a16="http://schemas.microsoft.com/office/drawing/2014/main" id="{F6320B45-7B3E-42A4-A8CC-CFB39B1E1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583" y="901488"/>
            <a:ext cx="3504047" cy="192293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働きやすい作業環境</a:t>
            </a:r>
            <a:br>
              <a:rPr kumimoji="1" lang="en-US" altLang="ja-JP" sz="21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21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づくりを通して</a:t>
            </a:r>
            <a:endParaRPr kumimoji="1" lang="en-US" altLang="ja-JP" sz="21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組織の改善力を</a:t>
            </a:r>
            <a:br>
              <a:rPr kumimoji="1" lang="en-US" altLang="ja-JP" sz="21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21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高める</a:t>
            </a:r>
            <a:endParaRPr kumimoji="1" lang="en-US" altLang="ja-JP" sz="2100" b="1" i="0" u="none" strike="noStrike" kern="1200" cap="none" spc="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4" name="テキスト ボックス 20">
            <a:extLst>
              <a:ext uri="{FF2B5EF4-FFF2-40B4-BE49-F238E27FC236}">
                <a16:creationId xmlns:a16="http://schemas.microsoft.com/office/drawing/2014/main" id="{37016FA5-3F0E-4050-B8E6-7E6DBC336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217" y="2675351"/>
            <a:ext cx="2521455" cy="1800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働きやすい</a:t>
            </a:r>
            <a:b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作業環境</a:t>
            </a:r>
            <a:b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づくり</a:t>
            </a:r>
          </a:p>
        </p:txBody>
      </p:sp>
      <p:sp>
        <p:nvSpPr>
          <p:cNvPr id="15" name="テキスト ボックス 5">
            <a:extLst>
              <a:ext uri="{FF2B5EF4-FFF2-40B4-BE49-F238E27FC236}">
                <a16:creationId xmlns:a16="http://schemas.microsoft.com/office/drawing/2014/main" id="{AE2A961D-FBD7-450B-8AA0-9DBEFB05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66" y="3385905"/>
            <a:ext cx="3240000" cy="4597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ムダな</a:t>
            </a:r>
            <a:r>
              <a:rPr kumimoji="1" lang="ja-JP" altLang="en-US" sz="2100" b="1" i="0" u="none" strike="noStrike" kern="120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動作</a:t>
            </a:r>
            <a:r>
              <a:rPr kumimoji="1" lang="ja-JP" altLang="en-US" sz="2100" b="1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がない</a:t>
            </a:r>
          </a:p>
        </p:txBody>
      </p:sp>
      <p:sp>
        <p:nvSpPr>
          <p:cNvPr id="16" name="テキスト ボックス 5">
            <a:extLst>
              <a:ext uri="{FF2B5EF4-FFF2-40B4-BE49-F238E27FC236}">
                <a16:creationId xmlns:a16="http://schemas.microsoft.com/office/drawing/2014/main" id="{7A68C3F8-1809-4A80-92A4-89D25C6AF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66" y="2874517"/>
            <a:ext cx="3240000" cy="4597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ムダな</a:t>
            </a:r>
            <a:r>
              <a:rPr kumimoji="1" lang="ja-JP" altLang="en-US" sz="2100" b="1" i="0" u="none" strike="noStrike" kern="120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モノ</a:t>
            </a:r>
            <a:r>
              <a:rPr kumimoji="1" lang="ja-JP" altLang="en-US" sz="2100" b="1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がない</a:t>
            </a:r>
          </a:p>
        </p:txBody>
      </p:sp>
      <p:sp>
        <p:nvSpPr>
          <p:cNvPr id="17" name="テキスト ボックス 5">
            <a:extLst>
              <a:ext uri="{FF2B5EF4-FFF2-40B4-BE49-F238E27FC236}">
                <a16:creationId xmlns:a16="http://schemas.microsoft.com/office/drawing/2014/main" id="{B670EB88-CC2E-4169-9658-ED49315E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66" y="3903643"/>
            <a:ext cx="3240000" cy="4597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快適に</a:t>
            </a:r>
            <a:r>
              <a:rPr kumimoji="1" lang="ja-JP" altLang="en-US" sz="2100" b="1" i="0" u="none" strike="noStrike" kern="120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働ける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9C0167CC-DDA9-41FB-A192-CC35AB6CAE5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48977" y="1651224"/>
            <a:ext cx="2922124" cy="631329"/>
          </a:xfrm>
          <a:prstGeom prst="roundRect">
            <a:avLst>
              <a:gd name="adj" fmla="val 4659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改善力の向上</a:t>
            </a:r>
          </a:p>
        </p:txBody>
      </p:sp>
      <p:sp>
        <p:nvSpPr>
          <p:cNvPr id="5" name="AutoShape 19">
            <a:extLst>
              <a:ext uri="{FF2B5EF4-FFF2-40B4-BE49-F238E27FC236}">
                <a16:creationId xmlns:a16="http://schemas.microsoft.com/office/drawing/2014/main" id="{41216498-01CF-3B35-703B-3DC02A731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601" y="1159562"/>
            <a:ext cx="2559437" cy="485481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36000" rIns="0" bIns="36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生き生きとした職場</a:t>
            </a:r>
          </a:p>
        </p:txBody>
      </p:sp>
      <p:sp>
        <p:nvSpPr>
          <p:cNvPr id="4" name="AutoShape 19">
            <a:extLst>
              <a:ext uri="{FF2B5EF4-FFF2-40B4-BE49-F238E27FC236}">
                <a16:creationId xmlns:a16="http://schemas.microsoft.com/office/drawing/2014/main" id="{880DA677-8549-434C-9FDA-D28D9287D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77" y="1213225"/>
            <a:ext cx="2001127" cy="485481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36000" rIns="0" bIns="36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ＱＣＤの改善</a:t>
            </a:r>
          </a:p>
        </p:txBody>
      </p:sp>
      <p:sp>
        <p:nvSpPr>
          <p:cNvPr id="20" name="フリーフォーム 16">
            <a:extLst>
              <a:ext uri="{FF2B5EF4-FFF2-40B4-BE49-F238E27FC236}">
                <a16:creationId xmlns:a16="http://schemas.microsoft.com/office/drawing/2014/main" id="{3F6EEDA5-D3ED-BC1E-E077-C4B1B389E1C1}"/>
              </a:ext>
            </a:extLst>
          </p:cNvPr>
          <p:cNvSpPr/>
          <p:nvPr/>
        </p:nvSpPr>
        <p:spPr>
          <a:xfrm flipV="1">
            <a:off x="2791822" y="2193153"/>
            <a:ext cx="909219" cy="681364"/>
          </a:xfrm>
          <a:custGeom>
            <a:avLst/>
            <a:gdLst>
              <a:gd name="connsiteX0" fmla="*/ 0 w 2232248"/>
              <a:gd name="connsiteY0" fmla="*/ 864196 h 1728391"/>
              <a:gd name="connsiteX1" fmla="*/ 558062 w 2232248"/>
              <a:gd name="connsiteY1" fmla="*/ 864196 h 1728391"/>
              <a:gd name="connsiteX2" fmla="*/ 558062 w 2232248"/>
              <a:gd name="connsiteY2" fmla="*/ 0 h 1728391"/>
              <a:gd name="connsiteX3" fmla="*/ 1674186 w 2232248"/>
              <a:gd name="connsiteY3" fmla="*/ 0 h 1728391"/>
              <a:gd name="connsiteX4" fmla="*/ 1674186 w 2232248"/>
              <a:gd name="connsiteY4" fmla="*/ 864196 h 1728391"/>
              <a:gd name="connsiteX5" fmla="*/ 2232248 w 2232248"/>
              <a:gd name="connsiteY5" fmla="*/ 864196 h 1728391"/>
              <a:gd name="connsiteX6" fmla="*/ 1116124 w 2232248"/>
              <a:gd name="connsiteY6" fmla="*/ 1728391 h 1728391"/>
              <a:gd name="connsiteX7" fmla="*/ 0 w 2232248"/>
              <a:gd name="connsiteY7" fmla="*/ 864196 h 1728391"/>
              <a:gd name="connsiteX0" fmla="*/ 360040 w 2592288"/>
              <a:gd name="connsiteY0" fmla="*/ 1440260 h 2304455"/>
              <a:gd name="connsiteX1" fmla="*/ 918102 w 2592288"/>
              <a:gd name="connsiteY1" fmla="*/ 1440260 h 2304455"/>
              <a:gd name="connsiteX2" fmla="*/ 0 w 2592288"/>
              <a:gd name="connsiteY2" fmla="*/ 0 h 2304455"/>
              <a:gd name="connsiteX3" fmla="*/ 2034226 w 2592288"/>
              <a:gd name="connsiteY3" fmla="*/ 576064 h 2304455"/>
              <a:gd name="connsiteX4" fmla="*/ 2034226 w 2592288"/>
              <a:gd name="connsiteY4" fmla="*/ 1440260 h 2304455"/>
              <a:gd name="connsiteX5" fmla="*/ 2592288 w 2592288"/>
              <a:gd name="connsiteY5" fmla="*/ 1440260 h 2304455"/>
              <a:gd name="connsiteX6" fmla="*/ 1476164 w 2592288"/>
              <a:gd name="connsiteY6" fmla="*/ 2304455 h 2304455"/>
              <a:gd name="connsiteX7" fmla="*/ 360040 w 2592288"/>
              <a:gd name="connsiteY7" fmla="*/ 1440260 h 2304455"/>
              <a:gd name="connsiteX0" fmla="*/ 360040 w 2880320"/>
              <a:gd name="connsiteY0" fmla="*/ 1440260 h 2304455"/>
              <a:gd name="connsiteX1" fmla="*/ 918102 w 2880320"/>
              <a:gd name="connsiteY1" fmla="*/ 1440260 h 2304455"/>
              <a:gd name="connsiteX2" fmla="*/ 0 w 2880320"/>
              <a:gd name="connsiteY2" fmla="*/ 0 h 2304455"/>
              <a:gd name="connsiteX3" fmla="*/ 2880320 w 2880320"/>
              <a:gd name="connsiteY3" fmla="*/ 0 h 2304455"/>
              <a:gd name="connsiteX4" fmla="*/ 2034226 w 2880320"/>
              <a:gd name="connsiteY4" fmla="*/ 1440260 h 2304455"/>
              <a:gd name="connsiteX5" fmla="*/ 2592288 w 2880320"/>
              <a:gd name="connsiteY5" fmla="*/ 1440260 h 2304455"/>
              <a:gd name="connsiteX6" fmla="*/ 1476164 w 2880320"/>
              <a:gd name="connsiteY6" fmla="*/ 2304455 h 2304455"/>
              <a:gd name="connsiteX7" fmla="*/ 360040 w 2880320"/>
              <a:gd name="connsiteY7" fmla="*/ 1440260 h 2304455"/>
              <a:gd name="connsiteX0" fmla="*/ 360040 w 3456384"/>
              <a:gd name="connsiteY0" fmla="*/ 1512268 h 2376463"/>
              <a:gd name="connsiteX1" fmla="*/ 918102 w 3456384"/>
              <a:gd name="connsiteY1" fmla="*/ 1512268 h 2376463"/>
              <a:gd name="connsiteX2" fmla="*/ 0 w 3456384"/>
              <a:gd name="connsiteY2" fmla="*/ 72008 h 2376463"/>
              <a:gd name="connsiteX3" fmla="*/ 3456384 w 3456384"/>
              <a:gd name="connsiteY3" fmla="*/ 0 h 2376463"/>
              <a:gd name="connsiteX4" fmla="*/ 2034226 w 3456384"/>
              <a:gd name="connsiteY4" fmla="*/ 1512268 h 2376463"/>
              <a:gd name="connsiteX5" fmla="*/ 2592288 w 3456384"/>
              <a:gd name="connsiteY5" fmla="*/ 1512268 h 2376463"/>
              <a:gd name="connsiteX6" fmla="*/ 1476164 w 3456384"/>
              <a:gd name="connsiteY6" fmla="*/ 2376463 h 2376463"/>
              <a:gd name="connsiteX7" fmla="*/ 360040 w 3456384"/>
              <a:gd name="connsiteY7" fmla="*/ 1512268 h 2376463"/>
              <a:gd name="connsiteX0" fmla="*/ 840093 w 3936437"/>
              <a:gd name="connsiteY0" fmla="*/ 1512268 h 2376463"/>
              <a:gd name="connsiteX1" fmla="*/ 1398155 w 3936437"/>
              <a:gd name="connsiteY1" fmla="*/ 1512268 h 2376463"/>
              <a:gd name="connsiteX2" fmla="*/ 0 w 3936437"/>
              <a:gd name="connsiteY2" fmla="*/ 0 h 2376463"/>
              <a:gd name="connsiteX3" fmla="*/ 3936437 w 3936437"/>
              <a:gd name="connsiteY3" fmla="*/ 0 h 2376463"/>
              <a:gd name="connsiteX4" fmla="*/ 2514279 w 3936437"/>
              <a:gd name="connsiteY4" fmla="*/ 1512268 h 2376463"/>
              <a:gd name="connsiteX5" fmla="*/ 3072341 w 3936437"/>
              <a:gd name="connsiteY5" fmla="*/ 1512268 h 2376463"/>
              <a:gd name="connsiteX6" fmla="*/ 1956217 w 3936437"/>
              <a:gd name="connsiteY6" fmla="*/ 2376463 h 2376463"/>
              <a:gd name="connsiteX7" fmla="*/ 840093 w 3936437"/>
              <a:gd name="connsiteY7" fmla="*/ 1512268 h 2376463"/>
              <a:gd name="connsiteX0" fmla="*/ 840093 w 3936437"/>
              <a:gd name="connsiteY0" fmla="*/ 1512268 h 2448272"/>
              <a:gd name="connsiteX1" fmla="*/ 1398155 w 3936437"/>
              <a:gd name="connsiteY1" fmla="*/ 1512268 h 2448272"/>
              <a:gd name="connsiteX2" fmla="*/ 0 w 3936437"/>
              <a:gd name="connsiteY2" fmla="*/ 0 h 2448272"/>
              <a:gd name="connsiteX3" fmla="*/ 3936437 w 3936437"/>
              <a:gd name="connsiteY3" fmla="*/ 0 h 2448272"/>
              <a:gd name="connsiteX4" fmla="*/ 2514279 w 3936437"/>
              <a:gd name="connsiteY4" fmla="*/ 1512268 h 2448272"/>
              <a:gd name="connsiteX5" fmla="*/ 3072341 w 3936437"/>
              <a:gd name="connsiteY5" fmla="*/ 1512268 h 2448272"/>
              <a:gd name="connsiteX6" fmla="*/ 2016224 w 3936437"/>
              <a:gd name="connsiteY6" fmla="*/ 2448272 h 2448272"/>
              <a:gd name="connsiteX7" fmla="*/ 840093 w 3936437"/>
              <a:gd name="connsiteY7" fmla="*/ 1512268 h 2448272"/>
              <a:gd name="connsiteX0" fmla="*/ 840093 w 3936437"/>
              <a:gd name="connsiteY0" fmla="*/ 1512268 h 2448271"/>
              <a:gd name="connsiteX1" fmla="*/ 1398155 w 3936437"/>
              <a:gd name="connsiteY1" fmla="*/ 1512268 h 2448271"/>
              <a:gd name="connsiteX2" fmla="*/ 0 w 3936437"/>
              <a:gd name="connsiteY2" fmla="*/ 0 h 2448271"/>
              <a:gd name="connsiteX3" fmla="*/ 3936437 w 3936437"/>
              <a:gd name="connsiteY3" fmla="*/ 0 h 2448271"/>
              <a:gd name="connsiteX4" fmla="*/ 2514279 w 3936437"/>
              <a:gd name="connsiteY4" fmla="*/ 1512268 h 2448271"/>
              <a:gd name="connsiteX5" fmla="*/ 3072341 w 3936437"/>
              <a:gd name="connsiteY5" fmla="*/ 1512268 h 2448271"/>
              <a:gd name="connsiteX6" fmla="*/ 2016224 w 3936437"/>
              <a:gd name="connsiteY6" fmla="*/ 2448271 h 2448271"/>
              <a:gd name="connsiteX7" fmla="*/ 840093 w 3936437"/>
              <a:gd name="connsiteY7" fmla="*/ 1512268 h 2448271"/>
              <a:gd name="connsiteX0" fmla="*/ 840093 w 3936437"/>
              <a:gd name="connsiteY0" fmla="*/ 1512268 h 2448272"/>
              <a:gd name="connsiteX1" fmla="*/ 1398155 w 3936437"/>
              <a:gd name="connsiteY1" fmla="*/ 1512268 h 2448272"/>
              <a:gd name="connsiteX2" fmla="*/ 0 w 3936437"/>
              <a:gd name="connsiteY2" fmla="*/ 0 h 2448272"/>
              <a:gd name="connsiteX3" fmla="*/ 3936437 w 3936437"/>
              <a:gd name="connsiteY3" fmla="*/ 0 h 2448272"/>
              <a:gd name="connsiteX4" fmla="*/ 2514279 w 3936437"/>
              <a:gd name="connsiteY4" fmla="*/ 1512268 h 2448272"/>
              <a:gd name="connsiteX5" fmla="*/ 3072341 w 3936437"/>
              <a:gd name="connsiteY5" fmla="*/ 1512268 h 2448272"/>
              <a:gd name="connsiteX6" fmla="*/ 2016224 w 3936437"/>
              <a:gd name="connsiteY6" fmla="*/ 2448272 h 2448272"/>
              <a:gd name="connsiteX7" fmla="*/ 840093 w 3936437"/>
              <a:gd name="connsiteY7" fmla="*/ 1512268 h 2448272"/>
              <a:gd name="connsiteX0" fmla="*/ 840093 w 3936437"/>
              <a:gd name="connsiteY0" fmla="*/ 1512268 h 2448271"/>
              <a:gd name="connsiteX1" fmla="*/ 1398155 w 3936437"/>
              <a:gd name="connsiteY1" fmla="*/ 1512268 h 2448271"/>
              <a:gd name="connsiteX2" fmla="*/ 0 w 3936437"/>
              <a:gd name="connsiteY2" fmla="*/ 0 h 2448271"/>
              <a:gd name="connsiteX3" fmla="*/ 3936437 w 3936437"/>
              <a:gd name="connsiteY3" fmla="*/ 0 h 2448271"/>
              <a:gd name="connsiteX4" fmla="*/ 2514279 w 3936437"/>
              <a:gd name="connsiteY4" fmla="*/ 1512268 h 2448271"/>
              <a:gd name="connsiteX5" fmla="*/ 3072341 w 3936437"/>
              <a:gd name="connsiteY5" fmla="*/ 1512268 h 2448271"/>
              <a:gd name="connsiteX6" fmla="*/ 2016224 w 3936437"/>
              <a:gd name="connsiteY6" fmla="*/ 2448271 h 2448271"/>
              <a:gd name="connsiteX7" fmla="*/ 840093 w 3936437"/>
              <a:gd name="connsiteY7" fmla="*/ 1512268 h 2448271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0 w 3936437"/>
              <a:gd name="connsiteY2" fmla="*/ 0 h 2458800"/>
              <a:gd name="connsiteX3" fmla="*/ 3936437 w 3936437"/>
              <a:gd name="connsiteY3" fmla="*/ 0 h 2458800"/>
              <a:gd name="connsiteX4" fmla="*/ 2514279 w 3936437"/>
              <a:gd name="connsiteY4" fmla="*/ 1512268 h 2458800"/>
              <a:gd name="connsiteX5" fmla="*/ 3072341 w 3936437"/>
              <a:gd name="connsiteY5" fmla="*/ 1512268 h 2458800"/>
              <a:gd name="connsiteX6" fmla="*/ 1972312 w 3936437"/>
              <a:gd name="connsiteY6" fmla="*/ 2458800 h 2458800"/>
              <a:gd name="connsiteX7" fmla="*/ 840093 w 3936437"/>
              <a:gd name="connsiteY7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0 w 3936437"/>
              <a:gd name="connsiteY2" fmla="*/ 0 h 2458800"/>
              <a:gd name="connsiteX3" fmla="*/ 3936437 w 3936437"/>
              <a:gd name="connsiteY3" fmla="*/ 0 h 2458800"/>
              <a:gd name="connsiteX4" fmla="*/ 2880320 w 3936437"/>
              <a:gd name="connsiteY4" fmla="*/ 792087 h 2458800"/>
              <a:gd name="connsiteX5" fmla="*/ 2514279 w 3936437"/>
              <a:gd name="connsiteY5" fmla="*/ 1512268 h 2458800"/>
              <a:gd name="connsiteX6" fmla="*/ 3072341 w 3936437"/>
              <a:gd name="connsiteY6" fmla="*/ 1512268 h 2458800"/>
              <a:gd name="connsiteX7" fmla="*/ 1972312 w 3936437"/>
              <a:gd name="connsiteY7" fmla="*/ 2458800 h 2458800"/>
              <a:gd name="connsiteX8" fmla="*/ 840093 w 3936437"/>
              <a:gd name="connsiteY8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840093 w 3936437"/>
              <a:gd name="connsiteY0" fmla="*/ 1512268 h 2458800"/>
              <a:gd name="connsiteX1" fmla="*/ 1398155 w 3936437"/>
              <a:gd name="connsiteY1" fmla="*/ 1512268 h 2458800"/>
              <a:gd name="connsiteX2" fmla="*/ 1056117 w 3936437"/>
              <a:gd name="connsiteY2" fmla="*/ 792087 h 2458800"/>
              <a:gd name="connsiteX3" fmla="*/ 0 w 3936437"/>
              <a:gd name="connsiteY3" fmla="*/ 0 h 2458800"/>
              <a:gd name="connsiteX4" fmla="*/ 3936437 w 3936437"/>
              <a:gd name="connsiteY4" fmla="*/ 0 h 2458800"/>
              <a:gd name="connsiteX5" fmla="*/ 2880320 w 3936437"/>
              <a:gd name="connsiteY5" fmla="*/ 792087 h 2458800"/>
              <a:gd name="connsiteX6" fmla="*/ 2514279 w 3936437"/>
              <a:gd name="connsiteY6" fmla="*/ 1512268 h 2458800"/>
              <a:gd name="connsiteX7" fmla="*/ 3072341 w 3936437"/>
              <a:gd name="connsiteY7" fmla="*/ 1512268 h 2458800"/>
              <a:gd name="connsiteX8" fmla="*/ 1972312 w 3936437"/>
              <a:gd name="connsiteY8" fmla="*/ 2458800 h 2458800"/>
              <a:gd name="connsiteX9" fmla="*/ 840093 w 3936437"/>
              <a:gd name="connsiteY9" fmla="*/ 1512268 h 2458800"/>
              <a:gd name="connsiteX0" fmla="*/ 3936437 w 4332324"/>
              <a:gd name="connsiteY0" fmla="*/ 0 h 2458800"/>
              <a:gd name="connsiteX1" fmla="*/ 2880320 w 4332324"/>
              <a:gd name="connsiteY1" fmla="*/ 792087 h 2458800"/>
              <a:gd name="connsiteX2" fmla="*/ 2514279 w 4332324"/>
              <a:gd name="connsiteY2" fmla="*/ 1512268 h 2458800"/>
              <a:gd name="connsiteX3" fmla="*/ 3072341 w 4332324"/>
              <a:gd name="connsiteY3" fmla="*/ 1512268 h 2458800"/>
              <a:gd name="connsiteX4" fmla="*/ 1972312 w 4332324"/>
              <a:gd name="connsiteY4" fmla="*/ 2458800 h 2458800"/>
              <a:gd name="connsiteX5" fmla="*/ 840093 w 4332324"/>
              <a:gd name="connsiteY5" fmla="*/ 1512268 h 2458800"/>
              <a:gd name="connsiteX6" fmla="*/ 1398155 w 4332324"/>
              <a:gd name="connsiteY6" fmla="*/ 1512268 h 2458800"/>
              <a:gd name="connsiteX7" fmla="*/ 1056117 w 4332324"/>
              <a:gd name="connsiteY7" fmla="*/ 792087 h 2458800"/>
              <a:gd name="connsiteX8" fmla="*/ 0 w 4332324"/>
              <a:gd name="connsiteY8" fmla="*/ 0 h 2458800"/>
              <a:gd name="connsiteX9" fmla="*/ 4332324 w 4332324"/>
              <a:gd name="connsiteY9" fmla="*/ 296929 h 2458800"/>
              <a:gd name="connsiteX0" fmla="*/ 3936437 w 3936437"/>
              <a:gd name="connsiteY0" fmla="*/ 0 h 2458800"/>
              <a:gd name="connsiteX1" fmla="*/ 2880320 w 3936437"/>
              <a:gd name="connsiteY1" fmla="*/ 792087 h 2458800"/>
              <a:gd name="connsiteX2" fmla="*/ 2514279 w 3936437"/>
              <a:gd name="connsiteY2" fmla="*/ 1512268 h 2458800"/>
              <a:gd name="connsiteX3" fmla="*/ 3072341 w 3936437"/>
              <a:gd name="connsiteY3" fmla="*/ 1512268 h 2458800"/>
              <a:gd name="connsiteX4" fmla="*/ 1972312 w 3936437"/>
              <a:gd name="connsiteY4" fmla="*/ 2458800 h 2458800"/>
              <a:gd name="connsiteX5" fmla="*/ 840093 w 3936437"/>
              <a:gd name="connsiteY5" fmla="*/ 1512268 h 2458800"/>
              <a:gd name="connsiteX6" fmla="*/ 1398155 w 3936437"/>
              <a:gd name="connsiteY6" fmla="*/ 1512268 h 2458800"/>
              <a:gd name="connsiteX7" fmla="*/ 1056117 w 3936437"/>
              <a:gd name="connsiteY7" fmla="*/ 792087 h 2458800"/>
              <a:gd name="connsiteX8" fmla="*/ 0 w 3936437"/>
              <a:gd name="connsiteY8" fmla="*/ 0 h 24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6437" h="2458800">
                <a:moveTo>
                  <a:pt x="3936437" y="0"/>
                </a:moveTo>
                <a:cubicBezTo>
                  <a:pt x="3470686" y="225254"/>
                  <a:pt x="3076444" y="478257"/>
                  <a:pt x="2880320" y="792087"/>
                </a:cubicBezTo>
                <a:cubicBezTo>
                  <a:pt x="2674362" y="1048398"/>
                  <a:pt x="2576802" y="1238778"/>
                  <a:pt x="2514279" y="1512268"/>
                </a:cubicBezTo>
                <a:lnTo>
                  <a:pt x="3072341" y="1512268"/>
                </a:lnTo>
                <a:lnTo>
                  <a:pt x="1972312" y="2458800"/>
                </a:lnTo>
                <a:lnTo>
                  <a:pt x="840093" y="1512268"/>
                </a:lnTo>
                <a:lnTo>
                  <a:pt x="1398155" y="1512268"/>
                </a:lnTo>
                <a:cubicBezTo>
                  <a:pt x="1366936" y="1243112"/>
                  <a:pt x="1262263" y="1052732"/>
                  <a:pt x="1056117" y="792087"/>
                </a:cubicBezTo>
                <a:cubicBezTo>
                  <a:pt x="832364" y="440260"/>
                  <a:pt x="403308" y="189968"/>
                  <a:pt x="0" y="0"/>
                </a:cubicBezTo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6600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5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7232">
        <p:fade/>
      </p:transition>
    </mc:Choice>
    <mc:Fallback xmlns="">
      <p:transition spd="med" advClick="0" advTm="107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284E-6 L -0.04184 0.000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7" grpId="0" animBg="1"/>
      <p:bldP spid="5" grpId="0" animBg="1"/>
      <p:bldP spid="4" grpId="0" animBg="1"/>
      <p:bldP spid="20" grpId="0" animBg="1"/>
    </p:bldLst>
  </p:timing>
  <p:extLst>
    <p:ext uri="{E180D4A7-C9FB-4DFB-919C-405C955672EB}">
      <p14:showEvtLst xmlns:p14="http://schemas.microsoft.com/office/powerpoint/2010/main">
        <p14:playEvt time="9" objId="8"/>
        <p14:stopEvt time="107208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7F6A9E-F6B0-4833-A91A-A96909BE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474078"/>
            <a:ext cx="3962400" cy="431006"/>
          </a:xfrm>
        </p:spPr>
        <p:txBody>
          <a:bodyPr/>
          <a:lstStyle/>
          <a:p>
            <a:r>
              <a:rPr kumimoji="1" lang="ja-JP" altLang="en-US" dirty="0"/>
              <a:t>改善に必要な力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D76794-90E0-4296-B557-C2DC85BCCF9F}"/>
              </a:ext>
            </a:extLst>
          </p:cNvPr>
          <p:cNvSpPr txBox="1"/>
          <p:nvPr/>
        </p:nvSpPr>
        <p:spPr bwMode="gray">
          <a:xfrm>
            <a:off x="1310464" y="2250227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FFC000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変える力</a:t>
            </a:r>
          </a:p>
        </p:txBody>
      </p:sp>
      <p:sp>
        <p:nvSpPr>
          <p:cNvPr id="4" name="テキスト ボックス 3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B91F612-017B-496D-AE2D-BB61D93E42D4}"/>
              </a:ext>
            </a:extLst>
          </p:cNvPr>
          <p:cNvSpPr txBox="1"/>
          <p:nvPr/>
        </p:nvSpPr>
        <p:spPr bwMode="gray">
          <a:xfrm>
            <a:off x="4325493" y="2250227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0A51A1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変わる力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82F7E2-B20D-48FF-844D-74AD0FB31C03}"/>
              </a:ext>
            </a:extLst>
          </p:cNvPr>
          <p:cNvSpPr txBox="1"/>
          <p:nvPr/>
        </p:nvSpPr>
        <p:spPr>
          <a:xfrm>
            <a:off x="2205893" y="3783450"/>
            <a:ext cx="4731552" cy="885972"/>
          </a:xfrm>
          <a:prstGeom prst="roundRect">
            <a:avLst>
              <a:gd name="adj" fmla="val 50000"/>
            </a:avLst>
          </a:prstGeom>
          <a:pattFill prst="pct50">
            <a:fgClr>
              <a:schemeClr val="bg1"/>
            </a:fgClr>
            <a:bgClr>
              <a:srgbClr val="F34335"/>
            </a:bgClr>
          </a:patt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108000" rtlCol="0">
            <a:noAutofit/>
          </a:bodyPr>
          <a:lstStyle/>
          <a:p>
            <a:pPr algn="ctr"/>
            <a:r>
              <a:rPr kumimoji="1" lang="ja-JP" altLang="en-US" sz="40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コミュニケーションの力</a:t>
            </a:r>
          </a:p>
        </p:txBody>
      </p:sp>
      <p:sp>
        <p:nvSpPr>
          <p:cNvPr id="6" name="テキスト ボックス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56AF7BE-297A-4710-8090-006E381BCCEB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2506523" y="1167750"/>
            <a:ext cx="4130292" cy="2808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34A853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改善力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1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274">
        <p:fade/>
      </p:transition>
    </mc:Choice>
    <mc:Fallback xmlns="">
      <p:transition spd="med" advTm="29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E180D4A7-C9FB-4DFB-919C-405C955672EB}">
      <p14:showEvtLst xmlns:p14="http://schemas.microsoft.com/office/powerpoint/2010/main">
        <p14:playEvt time="1281" objId="7"/>
        <p14:stopEvt time="29188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B91F612-017B-496D-AE2D-BB61D93E42D4}"/>
              </a:ext>
            </a:extLst>
          </p:cNvPr>
          <p:cNvSpPr txBox="1"/>
          <p:nvPr/>
        </p:nvSpPr>
        <p:spPr bwMode="gray">
          <a:xfrm>
            <a:off x="4325493" y="2204962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0A51A1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変わる力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82F7E2-B20D-48FF-844D-74AD0FB31C03}"/>
              </a:ext>
            </a:extLst>
          </p:cNvPr>
          <p:cNvSpPr txBox="1"/>
          <p:nvPr/>
        </p:nvSpPr>
        <p:spPr>
          <a:xfrm>
            <a:off x="2205893" y="3738185"/>
            <a:ext cx="4731552" cy="885972"/>
          </a:xfrm>
          <a:prstGeom prst="roundRect">
            <a:avLst>
              <a:gd name="adj" fmla="val 50000"/>
            </a:avLst>
          </a:prstGeom>
          <a:pattFill prst="pct50">
            <a:fgClr>
              <a:schemeClr val="bg1"/>
            </a:fgClr>
            <a:bgClr>
              <a:srgbClr val="F34335"/>
            </a:bgClr>
          </a:patt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108000" rtlCol="0">
            <a:noAutofit/>
          </a:bodyPr>
          <a:lstStyle/>
          <a:p>
            <a:pPr algn="ctr"/>
            <a:r>
              <a:rPr kumimoji="1" lang="ja-JP" altLang="en-US" sz="40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コミュニケーション力</a:t>
            </a:r>
          </a:p>
        </p:txBody>
      </p:sp>
      <p:sp>
        <p:nvSpPr>
          <p:cNvPr id="6" name="テキスト ボックス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56AF7BE-297A-4710-8090-006E381BCCEB}"/>
              </a:ext>
            </a:extLst>
          </p:cNvPr>
          <p:cNvSpPr txBox="1"/>
          <p:nvPr/>
        </p:nvSpPr>
        <p:spPr bwMode="gray">
          <a:xfrm>
            <a:off x="2716987" y="944962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34A853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改善力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D76794-90E0-4296-B557-C2DC85BCCF9F}"/>
              </a:ext>
            </a:extLst>
          </p:cNvPr>
          <p:cNvSpPr txBox="1"/>
          <p:nvPr/>
        </p:nvSpPr>
        <p:spPr bwMode="gray">
          <a:xfrm>
            <a:off x="1310464" y="2204962"/>
            <a:ext cx="3706676" cy="2520000"/>
          </a:xfrm>
          <a:prstGeom prst="ellipse">
            <a:avLst/>
          </a:prstGeom>
          <a:pattFill prst="pct50">
            <a:fgClr>
              <a:schemeClr val="bg1"/>
            </a:fgClr>
            <a:bgClr>
              <a:srgbClr val="FFC000"/>
            </a:bgClr>
          </a:pattFill>
          <a:ln>
            <a:solidFill>
              <a:schemeClr val="bg1"/>
            </a:solidFill>
          </a:ln>
        </p:spPr>
        <p:txBody>
          <a:bodyPr lIns="0" rIns="0" anchor="ctr" anchorCtr="1"/>
          <a:lstStyle/>
          <a:p>
            <a:pPr algn="ctr">
              <a:defRPr/>
            </a:pPr>
            <a:r>
              <a:rPr lang="ja-JP" alt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変える力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9F369DAE-628B-5C60-DCF5-37D141EB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39">
        <p:fade/>
      </p:transition>
    </mc:Choice>
    <mc:Fallback xmlns="">
      <p:transition spd="med" advClick="0" advTm="2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0988E-6 L -3.33333E-6 -0.116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  <p:extLst>
    <p:ext uri="{E180D4A7-C9FB-4DFB-919C-405C955672EB}">
      <p14:showEvtLst xmlns:p14="http://schemas.microsoft.com/office/powerpoint/2010/main">
        <p14:playEvt time="3" objId="2"/>
        <p14:stopEvt time="223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9736" y="457825"/>
            <a:ext cx="4124528" cy="431006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改善のステップ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51976B-3238-484B-9ED1-DA3657B2BB65}"/>
              </a:ext>
            </a:extLst>
          </p:cNvPr>
          <p:cNvSpPr txBox="1"/>
          <p:nvPr/>
        </p:nvSpPr>
        <p:spPr>
          <a:xfrm>
            <a:off x="4566776" y="3151772"/>
            <a:ext cx="3035871" cy="813438"/>
          </a:xfrm>
          <a:prstGeom prst="cloudCallout">
            <a:avLst>
              <a:gd name="adj1" fmla="val 63272"/>
              <a:gd name="adj2" fmla="val -2966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ボードとハンガーを購入して、場所を決めて加工した</a:t>
            </a:r>
            <a:endParaRPr kumimoji="1" lang="ja-JP" altLang="en-US" sz="15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F81AE80-B3AD-4EA6-AE88-6F1772BA75EF}"/>
              </a:ext>
            </a:extLst>
          </p:cNvPr>
          <p:cNvGrpSpPr/>
          <p:nvPr/>
        </p:nvGrpSpPr>
        <p:grpSpPr>
          <a:xfrm>
            <a:off x="5558623" y="1355072"/>
            <a:ext cx="3163936" cy="2600631"/>
            <a:chOff x="5447175" y="1371619"/>
            <a:chExt cx="3163936" cy="2600631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7B4CC639-40EA-412A-A3C1-A3537F111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839868" y="3086619"/>
              <a:ext cx="771243" cy="88563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FAB39D5-DF40-4DCE-AE4E-00D4BBF2D946}"/>
                </a:ext>
              </a:extLst>
            </p:cNvPr>
            <p:cNvSpPr txBox="1"/>
            <p:nvPr/>
          </p:nvSpPr>
          <p:spPr>
            <a:xfrm>
              <a:off x="5447175" y="1371619"/>
              <a:ext cx="2958810" cy="924110"/>
            </a:xfrm>
            <a:prstGeom prst="cloudCallout">
              <a:avLst>
                <a:gd name="adj1" fmla="val 34031"/>
                <a:gd name="adj2" fmla="val 10123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lIns="36000" tIns="72000" rIns="0" bIns="7200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工具を探している時間が</a:t>
              </a:r>
              <a:br>
                <a:rPr kumimoji="0" lang="en-US" altLang="ja-JP" sz="1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kumimoji="0" lang="ja-JP" altLang="en-US" sz="1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長いなぁ</a:t>
              </a:r>
              <a:r>
                <a:rPr kumimoji="0" lang="en-US" altLang="ja-JP" sz="1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~,</a:t>
              </a:r>
              <a:r>
                <a:rPr kumimoji="0" lang="ja-JP" altLang="en-US" sz="1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どうしよう</a:t>
              </a:r>
              <a:endParaRPr kumimoji="0" lang="en-US" altLang="ja-JP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AE46338-8CAA-4825-A0D4-D7EE29E4EC0A}"/>
              </a:ext>
            </a:extLst>
          </p:cNvPr>
          <p:cNvSpPr txBox="1"/>
          <p:nvPr/>
        </p:nvSpPr>
        <p:spPr>
          <a:xfrm>
            <a:off x="4898041" y="2212572"/>
            <a:ext cx="2033280" cy="924110"/>
          </a:xfrm>
          <a:prstGeom prst="cloudCallout">
            <a:avLst>
              <a:gd name="adj1" fmla="val 108293"/>
              <a:gd name="adj2" fmla="val 3256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36000" tIns="72000" rIns="0" bIns="7200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ボードを立てて</a:t>
            </a:r>
            <a:br>
              <a:rPr kumimoji="0" lang="en-US" altLang="ja-JP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0" lang="ja-JP" altLang="en-US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姿掛にしよう</a:t>
            </a:r>
            <a:endParaRPr kumimoji="1" lang="ja-JP" altLang="en-US" sz="15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11DF774-B5EF-4B7F-B95C-A5A8802228B1}"/>
              </a:ext>
            </a:extLst>
          </p:cNvPr>
          <p:cNvSpPr txBox="1"/>
          <p:nvPr/>
        </p:nvSpPr>
        <p:spPr>
          <a:xfrm>
            <a:off x="5428470" y="4132722"/>
            <a:ext cx="1805816" cy="462055"/>
          </a:xfrm>
          <a:prstGeom prst="cloudCallout">
            <a:avLst>
              <a:gd name="adj1" fmla="val 88876"/>
              <a:gd name="adj2" fmla="val -17164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便利になった！</a:t>
            </a:r>
            <a:endParaRPr kumimoji="1" lang="ja-JP" altLang="en-US" sz="15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920C59B-CADD-DC2E-BFE8-DE8953379071}"/>
              </a:ext>
            </a:extLst>
          </p:cNvPr>
          <p:cNvGrpSpPr/>
          <p:nvPr/>
        </p:nvGrpSpPr>
        <p:grpSpPr>
          <a:xfrm>
            <a:off x="2466346" y="969841"/>
            <a:ext cx="1813498" cy="3804702"/>
            <a:chOff x="2522385" y="969841"/>
            <a:chExt cx="1661382" cy="3804702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5BAFEED-FAF1-4973-BB2A-A67BBDCE4F52}"/>
                </a:ext>
              </a:extLst>
            </p:cNvPr>
            <p:cNvGrpSpPr/>
            <p:nvPr/>
          </p:nvGrpSpPr>
          <p:grpSpPr>
            <a:xfrm>
              <a:off x="2522385" y="969841"/>
              <a:ext cx="1661382" cy="3804702"/>
              <a:chOff x="2746129" y="969841"/>
              <a:chExt cx="1661382" cy="3804702"/>
            </a:xfrm>
          </p:grpSpPr>
          <p:sp>
            <p:nvSpPr>
              <p:cNvPr id="71" name="角丸四角形 70"/>
              <p:cNvSpPr/>
              <p:nvPr/>
            </p:nvSpPr>
            <p:spPr bwMode="gray">
              <a:xfrm>
                <a:off x="2746129" y="969841"/>
                <a:ext cx="1661382" cy="540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>
                  <a:lnSpc>
                    <a:spcPts val="1950"/>
                  </a:lnSpc>
                </a:pPr>
                <a:r>
                  <a:rPr lang="ja-JP" alt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iryo UI" panose="020B0604030504040204" pitchFamily="50" charset="-128"/>
                    <a:cs typeface="Tahoma" panose="020B0604030504040204" pitchFamily="34" charset="0"/>
                  </a:rPr>
                  <a:t>現　状</a:t>
                </a:r>
                <a:endParaRPr lang="en-US" altLang="ja-JP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77" name="角丸四角形 76"/>
              <p:cNvSpPr/>
              <p:nvPr/>
            </p:nvSpPr>
            <p:spPr bwMode="gray">
              <a:xfrm>
                <a:off x="2746129" y="4234543"/>
                <a:ext cx="1661382" cy="5400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tIns="72000" bIns="0" rtlCol="0" anchor="ctr"/>
              <a:lstStyle/>
              <a:p>
                <a:pPr algn="ctr">
                  <a:lnSpc>
                    <a:spcPts val="1950"/>
                  </a:lnSpc>
                </a:pPr>
                <a:r>
                  <a:rPr lang="ja-JP" altLang="en-US" sz="2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iryo UI" panose="020B0604030504040204" pitchFamily="50" charset="-128"/>
                    <a:cs typeface="Tahoma" panose="020B0604030504040204" pitchFamily="34" charset="0"/>
                  </a:rPr>
                  <a:t>成　果</a:t>
                </a:r>
                <a:endParaRPr lang="en-US" altLang="ja-JP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iryo UI" panose="020B0604030504040204" pitchFamily="50" charset="-128"/>
                  <a:cs typeface="Tahoma" panose="020B0604030504040204" pitchFamily="34" charset="0"/>
                </a:endParaRPr>
              </a:p>
            </p:txBody>
          </p:sp>
          <p:cxnSp>
            <p:nvCxnSpPr>
              <p:cNvPr id="4" name="コネクタ: カギ線 3">
                <a:extLst>
                  <a:ext uri="{FF2B5EF4-FFF2-40B4-BE49-F238E27FC236}">
                    <a16:creationId xmlns:a16="http://schemas.microsoft.com/office/drawing/2014/main" id="{8AD020F9-8CA0-435D-83F3-2DCB0AB072E4}"/>
                  </a:ext>
                </a:extLst>
              </p:cNvPr>
              <p:cNvCxnSpPr>
                <a:cxnSpLocks/>
                <a:stCxn id="71" idx="2"/>
                <a:endCxn id="77" idx="0"/>
              </p:cNvCxnSpPr>
              <p:nvPr/>
            </p:nvCxnSpPr>
            <p:spPr>
              <a:xfrm rot="5400000">
                <a:off x="2214469" y="2872725"/>
                <a:ext cx="2724702" cy="11635"/>
              </a:xfrm>
              <a:prstGeom prst="bentConnector3">
                <a:avLst>
                  <a:gd name="adj1" fmla="val 50000"/>
                </a:avLst>
              </a:prstGeom>
              <a:ln w="1143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62584F75-E829-BA07-E465-0A7D2AA98627}"/>
                </a:ext>
              </a:extLst>
            </p:cNvPr>
            <p:cNvSpPr/>
            <p:nvPr/>
          </p:nvSpPr>
          <p:spPr>
            <a:xfrm>
              <a:off x="2553426" y="2541954"/>
              <a:ext cx="1599300" cy="540000"/>
            </a:xfrm>
            <a:prstGeom prst="ellipse">
              <a:avLst/>
            </a:prstGeom>
            <a:solidFill>
              <a:srgbClr val="376092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/>
                <a:t>改　善</a:t>
              </a:r>
            </a:p>
          </p:txBody>
        </p:sp>
      </p:grpSp>
      <p:sp>
        <p:nvSpPr>
          <p:cNvPr id="75" name="角丸四角形 74"/>
          <p:cNvSpPr/>
          <p:nvPr/>
        </p:nvSpPr>
        <p:spPr bwMode="gray">
          <a:xfrm>
            <a:off x="2194210" y="2530072"/>
            <a:ext cx="2357770" cy="540000"/>
          </a:xfrm>
          <a:prstGeom prst="roundRect">
            <a:avLst>
              <a:gd name="adj" fmla="val 1320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algn="ctr">
              <a:lnSpc>
                <a:spcPts val="1950"/>
              </a:lnSpc>
            </a:pPr>
            <a:r>
              <a:rPr lang="ja-JP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Tahoma" panose="020B0604030504040204" pitchFamily="34" charset="0"/>
              </a:rPr>
              <a:t>解決策を決める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2" name="角丸四角形 71"/>
          <p:cNvSpPr/>
          <p:nvPr/>
        </p:nvSpPr>
        <p:spPr bwMode="gray">
          <a:xfrm>
            <a:off x="2194210" y="1771654"/>
            <a:ext cx="2357770" cy="540000"/>
          </a:xfrm>
          <a:prstGeom prst="roundRect">
            <a:avLst>
              <a:gd name="adj" fmla="val 13207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ts val="1950"/>
              </a:lnSpc>
            </a:pPr>
            <a:r>
              <a:rPr lang="ja-JP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Tahoma" panose="020B0604030504040204" pitchFamily="34" charset="0"/>
              </a:rPr>
              <a:t>問題に気づく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6" name="角丸四角形 75"/>
          <p:cNvSpPr/>
          <p:nvPr/>
        </p:nvSpPr>
        <p:spPr bwMode="ltGray">
          <a:xfrm>
            <a:off x="2194210" y="3288491"/>
            <a:ext cx="2357770" cy="540000"/>
          </a:xfrm>
          <a:prstGeom prst="roundRect">
            <a:avLst>
              <a:gd name="adj" fmla="val 13207"/>
            </a:avLst>
          </a:prstGeom>
          <a:solidFill>
            <a:srgbClr val="990099"/>
          </a:solidFill>
          <a:ln w="28575"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>
              <a:lnSpc>
                <a:spcPts val="1950"/>
              </a:lnSpc>
            </a:pPr>
            <a:r>
              <a:rPr lang="ja-JP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Tahoma" panose="020B0604030504040204" pitchFamily="34" charset="0"/>
              </a:rPr>
              <a:t>実行する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4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947">
        <p:fade/>
      </p:transition>
    </mc:Choice>
    <mc:Fallback xmlns="">
      <p:transition spd="med" advTm="1329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37" grpId="0" animBg="1"/>
      <p:bldP spid="75" grpId="0" animBg="1"/>
      <p:bldP spid="72" grpId="0" animBg="1"/>
      <p:bldP spid="72" grpId="1" animBg="1"/>
      <p:bldP spid="76" grpId="0" animBg="1"/>
    </p:bldLst>
  </p:timing>
  <p:extLst>
    <p:ext uri="{E180D4A7-C9FB-4DFB-919C-405C955672EB}">
      <p14:showEvtLst xmlns:p14="http://schemas.microsoft.com/office/powerpoint/2010/main">
        <p14:playEvt time="3" objId="2"/>
        <p14:stopEvt time="132947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254D8DA5-BCA4-4C9C-8C51-1C08B2F25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553" y="2104525"/>
            <a:ext cx="743776" cy="84132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0148571-142E-4153-A4C3-5BD8339B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783" y="477289"/>
            <a:ext cx="3299860" cy="431006"/>
          </a:xfrm>
        </p:spPr>
        <p:txBody>
          <a:bodyPr/>
          <a:lstStyle/>
          <a:p>
            <a:r>
              <a:rPr kumimoji="1" lang="ja-JP" altLang="en-US" dirty="0"/>
              <a:t>気づけない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07390ED-D251-4893-A205-D8C6ACE580D0}"/>
              </a:ext>
            </a:extLst>
          </p:cNvPr>
          <p:cNvGrpSpPr/>
          <p:nvPr/>
        </p:nvGrpSpPr>
        <p:grpSpPr>
          <a:xfrm>
            <a:off x="792559" y="1152570"/>
            <a:ext cx="2796506" cy="1266371"/>
            <a:chOff x="1668781" y="1447800"/>
            <a:chExt cx="4693920" cy="2125597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FC3D80E-3717-4537-BD9D-D1F6826E0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8781" y="1447800"/>
              <a:ext cx="4693920" cy="2125597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114AC41-A14A-4472-B984-BF4E1C8A6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280494">
              <a:off x="4412703" y="1790539"/>
              <a:ext cx="445047" cy="44504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508E83F-A0F9-49B3-A0ED-B22AA7DF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280494">
              <a:off x="4766181" y="1742573"/>
              <a:ext cx="445047" cy="445047"/>
            </a:xfrm>
            <a:prstGeom prst="rect">
              <a:avLst/>
            </a:prstGeom>
          </p:spPr>
        </p:pic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E9ADA313-C3CD-40F4-BCDD-2A7C835124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7284" y="3395021"/>
            <a:ext cx="1030835" cy="1183725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E7A9BCD-D800-4352-8BCB-41BD0E53884F}"/>
              </a:ext>
            </a:extLst>
          </p:cNvPr>
          <p:cNvSpPr txBox="1"/>
          <p:nvPr/>
        </p:nvSpPr>
        <p:spPr>
          <a:xfrm>
            <a:off x="1760078" y="3669882"/>
            <a:ext cx="3052442" cy="908864"/>
          </a:xfrm>
          <a:prstGeom prst="wedgeEllipseCallout">
            <a:avLst>
              <a:gd name="adj1" fmla="val -61841"/>
              <a:gd name="adj2" fmla="val -5080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ショップで</a:t>
            </a:r>
            <a:b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</a:t>
            </a: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3D9A16-07DC-4852-B3C7-4A7F23B68F45}"/>
              </a:ext>
            </a:extLst>
          </p:cNvPr>
          <p:cNvSpPr txBox="1"/>
          <p:nvPr/>
        </p:nvSpPr>
        <p:spPr>
          <a:xfrm>
            <a:off x="395297" y="2531060"/>
            <a:ext cx="2891002" cy="881260"/>
          </a:xfrm>
          <a:prstGeom prst="wedgeEllipseCallout">
            <a:avLst>
              <a:gd name="adj1" fmla="val -21822"/>
              <a:gd name="adj2" fmla="val 6682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72000" rIns="0" bIns="0" rtlCol="0" anchor="ctr" anchorCtr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梱包紙を留めるのに使うんです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2FA0774-918B-4E38-B846-22489222EBEE}"/>
              </a:ext>
            </a:extLst>
          </p:cNvPr>
          <p:cNvGrpSpPr/>
          <p:nvPr/>
        </p:nvGrpSpPr>
        <p:grpSpPr>
          <a:xfrm>
            <a:off x="5023954" y="2042008"/>
            <a:ext cx="1353999" cy="1301280"/>
            <a:chOff x="4760353" y="2080979"/>
            <a:chExt cx="1353999" cy="1301280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DD4D40B7-4486-491B-8752-0865325CE1EE}"/>
                </a:ext>
              </a:extLst>
            </p:cNvPr>
            <p:cNvGrpSpPr/>
            <p:nvPr/>
          </p:nvGrpSpPr>
          <p:grpSpPr>
            <a:xfrm>
              <a:off x="4760353" y="2080979"/>
              <a:ext cx="1030834" cy="1301280"/>
              <a:chOff x="4760353" y="2080979"/>
              <a:chExt cx="1030834" cy="1301280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337D506D-4C30-4EE6-B489-DA152834C9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60353" y="2704057"/>
                <a:ext cx="1030834" cy="678202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8746A012-A907-433F-8749-700785884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240" y="2080979"/>
                <a:ext cx="569002" cy="692400"/>
              </a:xfrm>
              <a:prstGeom prst="rect">
                <a:avLst/>
              </a:prstGeom>
            </p:spPr>
          </p:pic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1B18369-EE9D-4229-820D-700D814F8CF5}"/>
                </a:ext>
              </a:extLst>
            </p:cNvPr>
            <p:cNvSpPr txBox="1"/>
            <p:nvPr/>
          </p:nvSpPr>
          <p:spPr>
            <a:xfrm>
              <a:off x="5468021" y="2601101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工場長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7F43AB-A191-467E-9AC2-B570F5FF63A5}"/>
              </a:ext>
            </a:extLst>
          </p:cNvPr>
          <p:cNvSpPr txBox="1"/>
          <p:nvPr/>
        </p:nvSpPr>
        <p:spPr>
          <a:xfrm>
            <a:off x="3214256" y="2135547"/>
            <a:ext cx="2082260" cy="908864"/>
          </a:xfrm>
          <a:prstGeom prst="wedgeEllipseCallout">
            <a:avLst>
              <a:gd name="adj1" fmla="val 58201"/>
              <a:gd name="adj2" fmla="val -489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人で</a:t>
            </a: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</a:t>
            </a:r>
            <a:b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使えんやろ！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FCABA87-D3C4-445E-BFE1-1DBACCF4FACE}"/>
              </a:ext>
            </a:extLst>
          </p:cNvPr>
          <p:cNvGrpSpPr/>
          <p:nvPr/>
        </p:nvGrpSpPr>
        <p:grpSpPr>
          <a:xfrm>
            <a:off x="2336367" y="1321312"/>
            <a:ext cx="1802916" cy="274276"/>
            <a:chOff x="2336367" y="1321312"/>
            <a:chExt cx="1802916" cy="274276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E4A783EB-0CD5-40EC-917B-F870EEE77985}"/>
                </a:ext>
              </a:extLst>
            </p:cNvPr>
            <p:cNvSpPr/>
            <p:nvPr/>
          </p:nvSpPr>
          <p:spPr>
            <a:xfrm>
              <a:off x="2336367" y="1321312"/>
              <a:ext cx="692370" cy="2742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77006101-AED0-4E90-9247-80814ACBCA27}"/>
                </a:ext>
              </a:extLst>
            </p:cNvPr>
            <p:cNvCxnSpPr>
              <a:stCxn id="7" idx="2"/>
              <a:endCxn id="3" idx="6"/>
            </p:cNvCxnSpPr>
            <p:nvPr/>
          </p:nvCxnSpPr>
          <p:spPr>
            <a:xfrm flipH="1" flipV="1">
              <a:off x="3028737" y="1458450"/>
              <a:ext cx="1110546" cy="11682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6768667-6559-4152-B2D2-C60CDFB9FB4E}"/>
              </a:ext>
            </a:extLst>
          </p:cNvPr>
          <p:cNvGrpSpPr/>
          <p:nvPr/>
        </p:nvGrpSpPr>
        <p:grpSpPr>
          <a:xfrm>
            <a:off x="5059398" y="3225273"/>
            <a:ext cx="3855239" cy="1578246"/>
            <a:chOff x="4663429" y="2724705"/>
            <a:chExt cx="3855239" cy="1578246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C795318-026B-465F-97B2-5A10AACD20C8}"/>
                </a:ext>
              </a:extLst>
            </p:cNvPr>
            <p:cNvSpPr txBox="1"/>
            <p:nvPr/>
          </p:nvSpPr>
          <p:spPr>
            <a:xfrm flipH="1">
              <a:off x="4663429" y="2974928"/>
              <a:ext cx="3855239" cy="1328023"/>
            </a:xfrm>
            <a:prstGeom prst="wedgeRoundRectCallout">
              <a:avLst>
                <a:gd name="adj1" fmla="val -33958"/>
                <a:gd name="adj2" fmla="val -10008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➀ガムテープを探したが見つからなかった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➁資材置き場まで取りに行った</a:t>
              </a:r>
              <a:endPara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③仕事が終わったら出てきた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だから２つあるん</a:t>
              </a:r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でしょう？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144E359-95FF-4EA5-8795-8A17CA5E85F4}"/>
                </a:ext>
              </a:extLst>
            </p:cNvPr>
            <p:cNvSpPr txBox="1"/>
            <p:nvPr/>
          </p:nvSpPr>
          <p:spPr>
            <a:xfrm>
              <a:off x="6856405" y="272470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FC4F2D-25AF-4E16-8FC3-BF5A4CB70E4C}"/>
              </a:ext>
            </a:extLst>
          </p:cNvPr>
          <p:cNvSpPr txBox="1"/>
          <p:nvPr/>
        </p:nvSpPr>
        <p:spPr>
          <a:xfrm>
            <a:off x="4139283" y="1120844"/>
            <a:ext cx="3501428" cy="908864"/>
          </a:xfrm>
          <a:prstGeom prst="wedgeEllipseCallout">
            <a:avLst>
              <a:gd name="adj1" fmla="val 63525"/>
              <a:gd name="adj2" fmla="val 7243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ガムテープが何で</a:t>
            </a:r>
            <a:b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２つもあるんですか？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1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5498">
        <p:fade/>
      </p:transition>
    </mc:Choice>
    <mc:Fallback xmlns="">
      <p:transition spd="med" advClick="0" advTm="55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 animBg="1"/>
      <p:bldP spid="13" grpId="0" animBg="1"/>
      <p:bldP spid="7" grpId="0" animBg="1"/>
    </p:bldLst>
  </p:timing>
  <p:extLst>
    <p:ext uri="{E180D4A7-C9FB-4DFB-919C-405C955672EB}">
      <p14:showEvtLst xmlns:p14="http://schemas.microsoft.com/office/powerpoint/2010/main">
        <p14:playEvt time="1204" objId="4"/>
        <p14:stopEvt time="5549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3.2|3.4|3.5|2.6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9|5.1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0.9|16.2|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4.6|4|3.6|6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9|9.7|4|1.6|4.9|4.1|5.5|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9|5.9|5|6.6|5.6|4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8|4.7|5.2|3.6|13|29.4|10.3|29.2|1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9.8|49.7|28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8.2|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1|3.2|3.4|5.1|3.2|2.5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9.1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56.2|52.1|40.7|11.1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2.5|9.8|9.6|8.3|32.7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.3|6.3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4.8|13.2|5.9|6.3|20.3|5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4|7.7|8.1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S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8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21565</TotalTime>
  <Words>976</Words>
  <Application>Microsoft Office PowerPoint</Application>
  <PresentationFormat>画面に合わせる (16:9)</PresentationFormat>
  <Paragraphs>206</Paragraphs>
  <Slides>22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2" baseType="lpstr">
      <vt:lpstr>HGP創英角ｺﾞｼｯｸUB</vt:lpstr>
      <vt:lpstr>Meiryo UI</vt:lpstr>
      <vt:lpstr>ＭＳ Ｐゴシック</vt:lpstr>
      <vt:lpstr>ＭＳ Ｐ明朝</vt:lpstr>
      <vt:lpstr>メイリオ</vt:lpstr>
      <vt:lpstr>Arial</vt:lpstr>
      <vt:lpstr>Century</vt:lpstr>
      <vt:lpstr>Times New Roman</vt:lpstr>
      <vt:lpstr>SD_template</vt:lpstr>
      <vt:lpstr>Image</vt:lpstr>
      <vt:lpstr>PowerPoint プレゼンテーション</vt:lpstr>
      <vt:lpstr>５Ｓの本</vt:lpstr>
      <vt:lpstr>5Sの本</vt:lpstr>
      <vt:lpstr>３Ｓの直接的な効果と目的</vt:lpstr>
      <vt:lpstr>５Ｓの目的</vt:lpstr>
      <vt:lpstr>改善に必要な力</vt:lpstr>
      <vt:lpstr>PowerPoint プレゼンテーション</vt:lpstr>
      <vt:lpstr>改善のステップ</vt:lpstr>
      <vt:lpstr>気づけない</vt:lpstr>
      <vt:lpstr>PowerPoint プレゼンテーション</vt:lpstr>
      <vt:lpstr>PowerPoint プレゼンテーション</vt:lpstr>
      <vt:lpstr>5Sに対する抵抗</vt:lpstr>
      <vt:lpstr>5S推進委員会での例</vt:lpstr>
      <vt:lpstr>５Ｓで変わる力を高めよう</vt:lpstr>
      <vt:lpstr>PowerPoint プレゼンテーション</vt:lpstr>
      <vt:lpstr>コミュニケーションの役割</vt:lpstr>
      <vt:lpstr>５Ｓの目標</vt:lpstr>
      <vt:lpstr>事例：工具の整頓</vt:lpstr>
      <vt:lpstr>振り返り</vt:lpstr>
      <vt:lpstr>補足説明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小野　寛</dc:creator>
  <cp:lastModifiedBy>寛 小野</cp:lastModifiedBy>
  <cp:revision>689</cp:revision>
  <cp:lastPrinted>2019-08-17T05:39:39Z</cp:lastPrinted>
  <dcterms:created xsi:type="dcterms:W3CDTF">2006-09-02T23:35:13Z</dcterms:created>
  <dcterms:modified xsi:type="dcterms:W3CDTF">2024-04-15T04:05:09Z</dcterms:modified>
</cp:coreProperties>
</file>