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1"/>
  </p:notesMasterIdLst>
  <p:sldIdLst>
    <p:sldId id="858" r:id="rId2"/>
    <p:sldId id="863" r:id="rId3"/>
    <p:sldId id="797" r:id="rId4"/>
    <p:sldId id="796" r:id="rId5"/>
    <p:sldId id="865" r:id="rId6"/>
    <p:sldId id="862" r:id="rId7"/>
    <p:sldId id="866" r:id="rId8"/>
    <p:sldId id="860" r:id="rId9"/>
    <p:sldId id="867" r:id="rId10"/>
    <p:sldId id="325" r:id="rId11"/>
    <p:sldId id="853" r:id="rId12"/>
    <p:sldId id="780" r:id="rId13"/>
    <p:sldId id="868" r:id="rId14"/>
    <p:sldId id="322" r:id="rId15"/>
    <p:sldId id="870" r:id="rId16"/>
    <p:sldId id="874" r:id="rId17"/>
    <p:sldId id="877" r:id="rId18"/>
    <p:sldId id="876" r:id="rId19"/>
    <p:sldId id="859" r:id="rId20"/>
  </p:sldIdLst>
  <p:sldSz cx="9144000" cy="5143500" type="screen16x9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野 寛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9900"/>
    <a:srgbClr val="C6C6C6"/>
    <a:srgbClr val="D0D0D0"/>
    <a:srgbClr val="E4E4E4"/>
    <a:srgbClr val="996633"/>
    <a:srgbClr val="8AAC46"/>
    <a:srgbClr val="FDEFE3"/>
    <a:srgbClr val="E6EDF6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2" autoAdjust="0"/>
    <p:restoredTop sz="62054" autoAdjust="0"/>
  </p:normalViewPr>
  <p:slideViewPr>
    <p:cSldViewPr snapToGrid="0">
      <p:cViewPr varScale="1">
        <p:scale>
          <a:sx n="121" d="100"/>
          <a:sy n="121" d="100"/>
        </p:scale>
        <p:origin x="1314" y="96"/>
      </p:cViewPr>
      <p:guideLst>
        <p:guide orient="horz" pos="103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1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4" tIns="47142" rIns="94284" bIns="471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9" y="0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4" tIns="47142" rIns="94284" bIns="471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52475"/>
            <a:ext cx="667543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4" tIns="47142" rIns="94284" bIns="471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7546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4" tIns="47142" rIns="94284" bIns="471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9" y="9517546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4" tIns="47142" rIns="94284" bIns="471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11266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AD76AD-39CD-4402-939E-D6CCF805CA4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635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F2C254-7896-41C5-A719-1AC32BC37BF4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2106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00"/>
              </a:spcBef>
              <a:spcAft>
                <a:spcPts val="0"/>
              </a:spcAft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3586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576FA-2D45-47F2-88F1-02B024D5206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70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3876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FC2CF-3F83-4BF1-B09F-70632D144720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8556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39948-E8A0-D792-F6B2-721F4057C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10BDC0-61B9-D3C9-D8DD-8C3115E71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922622B-B938-85FF-F6A6-6569D400E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35EC96-DFFD-98F5-20D7-A1C20E510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2682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5423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98393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33791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57188" y="1335088"/>
            <a:ext cx="6408737" cy="3605212"/>
          </a:xfrm>
          <a:ln/>
        </p:spPr>
      </p:sp>
      <p:sp>
        <p:nvSpPr>
          <p:cNvPr id="81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81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C276E-4870-40B0-AE06-2A4F75873AB1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9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802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pc="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345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pc="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AD76AD-39CD-4402-939E-D6CCF805CA4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46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pc="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859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kumimoji="1" lang="en-US" altLang="ja-JP" spc="12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kumimoji="1" lang="en-US" altLang="ja-JP" spc="12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kumimoji="1" lang="en-US" altLang="ja-JP" spc="12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kumimoji="1" lang="en-US" altLang="ja-JP" spc="12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kumimoji="1" lang="en-US" altLang="ja-JP" spc="12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en-US" altLang="ja-JP" spc="120" baseline="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356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6999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pc="100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9170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7121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3428-1E4C-4C92-8AC8-48F7634D63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382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7054" y="320279"/>
            <a:ext cx="6942918" cy="431006"/>
          </a:xfrm>
        </p:spPr>
        <p:txBody>
          <a:bodyPr/>
          <a:lstStyle>
            <a:lvl1pPr algn="ctr">
              <a:defRPr spc="300" baseline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16C0B-4DED-422B-B446-4D91ACB95B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736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230923" y="293749"/>
            <a:ext cx="6682154" cy="646331"/>
          </a:xfrm>
        </p:spPr>
        <p:txBody>
          <a:bodyPr wrap="square" anchor="ctr" anchorCtr="1">
            <a:spAutoFit/>
          </a:bodyPr>
          <a:lstStyle>
            <a:lvl1pPr algn="ctr">
              <a:defRPr spc="300" baseline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EDB78-532F-451A-8CD3-5B1F0E7DEC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E04477-EF69-4E57-B67C-D83F89300293}"/>
              </a:ext>
            </a:extLst>
          </p:cNvPr>
          <p:cNvSpPr txBox="1"/>
          <p:nvPr userDrawn="1"/>
        </p:nvSpPr>
        <p:spPr>
          <a:xfrm>
            <a:off x="1200443" y="2039816"/>
            <a:ext cx="28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53129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EDB78-532F-451A-8CD3-5B1F0E7DEC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E04477-EF69-4E57-B67C-D83F89300293}"/>
              </a:ext>
            </a:extLst>
          </p:cNvPr>
          <p:cNvSpPr txBox="1"/>
          <p:nvPr userDrawn="1"/>
        </p:nvSpPr>
        <p:spPr>
          <a:xfrm>
            <a:off x="1200443" y="2039816"/>
            <a:ext cx="28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93988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144000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4777601"/>
          <a:ext cx="914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12601" imgH="495063" progId="">
                  <p:embed/>
                </p:oleObj>
              </mc:Choice>
              <mc:Fallback>
                <p:oleObj name="Image" r:id="rId7" imgW="12601" imgH="495063" progId="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77601"/>
                        <a:ext cx="914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006079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41104" y="346145"/>
            <a:ext cx="6447922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gray">
          <a:xfrm>
            <a:off x="7401471" y="4890542"/>
            <a:ext cx="1055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ja-JP" sz="1000" i="1" dirty="0">
                <a:solidFill>
                  <a:schemeClr val="bg1"/>
                </a:solidFill>
                <a:latin typeface="Times New Roman" pitchFamily="18" charset="0"/>
                <a:ea typeface="丸ｺﾞｼｯｸ" pitchFamily="49" charset="-128"/>
              </a:rPr>
              <a:t>solution design</a:t>
            </a:r>
            <a:endParaRPr lang="en-US" altLang="ja-JP" sz="1000" dirty="0">
              <a:solidFill>
                <a:schemeClr val="bg1"/>
              </a:solidFill>
              <a:latin typeface="Times New Roman" pitchFamily="18" charset="0"/>
              <a:ea typeface="丸ｺﾞｼｯｸ" pitchFamily="49" charset="-128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402798" y="4862512"/>
            <a:ext cx="653891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1">
                <a:solidFill>
                  <a:schemeClr val="bg1"/>
                </a:solidFill>
                <a:latin typeface="メイリオ" panose="020B0604030504040204" pitchFamily="50" charset="-128"/>
              </a:defRPr>
            </a:lvl1pPr>
          </a:lstStyle>
          <a:p>
            <a:pPr>
              <a:defRPr/>
            </a:pPr>
            <a:fld id="{5D85033E-89A3-4F84-BC1A-71C2D869B29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7528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59" r:id="rId4"/>
  </p:sldLayoutIdLst>
  <p:txStyles>
    <p:titleStyle>
      <a:lvl1pPr algn="dist" rtl="0" eaLnBrk="0" fontAlgn="base" hangingPunct="0">
        <a:spcBef>
          <a:spcPct val="0"/>
        </a:spcBef>
        <a:spcAft>
          <a:spcPct val="0"/>
        </a:spcAft>
        <a:defRPr sz="3600" b="1" spc="300" baseline="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2pPr>
      <a:lvl3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3pPr>
      <a:lvl4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4pPr>
      <a:lvl5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5pPr>
      <a:lvl6pPr marL="4572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6pPr>
      <a:lvl7pPr marL="9144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7pPr>
      <a:lvl8pPr marL="13716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8pPr>
      <a:lvl9pPr marL="18288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media2.mp3"/><Relationship Id="rId7" Type="http://schemas.openxmlformats.org/officeDocument/2006/relationships/notesSlide" Target="../notesSlides/notesSlide16.xml"/><Relationship Id="rId2" Type="http://schemas.microsoft.com/office/2007/relationships/media" Target="../media/media2.mp3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3.mp3"/><Relationship Id="rId10" Type="http://schemas.openxmlformats.org/officeDocument/2006/relationships/image" Target="../media/image34.png"/><Relationship Id="rId4" Type="http://schemas.microsoft.com/office/2007/relationships/media" Target="../media/media3.mp3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1.jp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media" Target="../media/media1.mp4"/><Relationship Id="rId7" Type="http://schemas.openxmlformats.org/officeDocument/2006/relationships/image" Target="../media/image8.png"/><Relationship Id="rId2" Type="http://schemas.openxmlformats.org/officeDocument/2006/relationships/vide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11" Type="http://schemas.openxmlformats.org/officeDocument/2006/relationships/image" Target="../media/image19.jpe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1855913" y="1152990"/>
            <a:ext cx="5432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５Ｓこぼれ話</a:t>
            </a:r>
            <a:endParaRPr kumimoji="1" lang="en-US" altLang="ja-JP" sz="6600" b="1" i="0" u="none" strike="noStrike" kern="1200" cap="none" spc="0" normalizeH="0" baseline="0" noProof="0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516FFC-A2B2-3C09-3E2D-4FE8B8588C42}"/>
              </a:ext>
            </a:extLst>
          </p:cNvPr>
          <p:cNvSpPr txBox="1"/>
          <p:nvPr/>
        </p:nvSpPr>
        <p:spPr>
          <a:xfrm>
            <a:off x="3140765" y="4092996"/>
            <a:ext cx="242553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15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 ソリューションデザイン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小野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C24BE63-69E4-813B-6B9E-938157077C2D}"/>
              </a:ext>
            </a:extLst>
          </p:cNvPr>
          <p:cNvSpPr/>
          <p:nvPr/>
        </p:nvSpPr>
        <p:spPr>
          <a:xfrm>
            <a:off x="5522046" y="4073772"/>
            <a:ext cx="663112" cy="3462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検索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21BF50-AE78-726E-F619-0089481EAA84}"/>
              </a:ext>
            </a:extLst>
          </p:cNvPr>
          <p:cNvSpPr txBox="1"/>
          <p:nvPr/>
        </p:nvSpPr>
        <p:spPr>
          <a:xfrm>
            <a:off x="2651529" y="4081441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ＭＳ Ｐゴシック" charset="-128"/>
                <a:cs typeface="+mn-cs"/>
              </a:rPr>
              <a:t>ＨＰ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1A7496F-46F4-6289-A0FE-738678F6B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346" y="2608264"/>
            <a:ext cx="713602" cy="56157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C60324A-C1E0-8FBB-7913-A71A21DBA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690" y="2774350"/>
            <a:ext cx="2406868" cy="229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32DDA4-6B35-5B4E-FF01-59E4281455A9}"/>
              </a:ext>
            </a:extLst>
          </p:cNvPr>
          <p:cNvSpPr txBox="1"/>
          <p:nvPr/>
        </p:nvSpPr>
        <p:spPr>
          <a:xfrm>
            <a:off x="4051665" y="3205834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小野 寛</a:t>
            </a:r>
          </a:p>
        </p:txBody>
      </p:sp>
    </p:spTree>
    <p:extLst>
      <p:ext uri="{BB962C8B-B14F-4D97-AF65-F5344CB8AC3E}">
        <p14:creationId xmlns:p14="http://schemas.microsoft.com/office/powerpoint/2010/main" val="25918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43">
        <p:fade/>
      </p:transition>
    </mc:Choice>
    <mc:Fallback xmlns="">
      <p:transition spd="med" advTm="2664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3"/>
          <p:cNvSpPr>
            <a:spLocks noChangeArrowheads="1"/>
          </p:cNvSpPr>
          <p:nvPr/>
        </p:nvSpPr>
        <p:spPr bwMode="gray">
          <a:xfrm>
            <a:off x="1624479" y="670683"/>
            <a:ext cx="2284112" cy="12144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ctr" anchorCtr="1"/>
          <a:lstStyle/>
          <a:p>
            <a:pPr algn="ctr"/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５Ｓ</a:t>
            </a:r>
          </a:p>
        </p:txBody>
      </p:sp>
      <p:sp>
        <p:nvSpPr>
          <p:cNvPr id="2053" name="Oval 4"/>
          <p:cNvSpPr>
            <a:spLocks noChangeArrowheads="1"/>
          </p:cNvSpPr>
          <p:nvPr/>
        </p:nvSpPr>
        <p:spPr bwMode="gray">
          <a:xfrm>
            <a:off x="2911570" y="1508007"/>
            <a:ext cx="2196716" cy="1286822"/>
          </a:xfrm>
          <a:prstGeom prst="ellipse">
            <a:avLst/>
          </a:prstGeom>
          <a:ln w="28575"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08000" bIns="36000" anchor="ctr" anchorCtr="1"/>
          <a:lstStyle/>
          <a:p>
            <a:pPr algn="ctr"/>
            <a:r>
              <a:rPr lang="ja-JP" altLang="en-US" sz="27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習慣を変える</a:t>
            </a:r>
          </a:p>
        </p:txBody>
      </p:sp>
      <p:sp>
        <p:nvSpPr>
          <p:cNvPr id="9" name="二等辺三角形 8"/>
          <p:cNvSpPr/>
          <p:nvPr/>
        </p:nvSpPr>
        <p:spPr bwMode="gray">
          <a:xfrm rot="14968326">
            <a:off x="3841718" y="3114826"/>
            <a:ext cx="260790" cy="251042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gray">
          <a:xfrm>
            <a:off x="4111265" y="2417715"/>
            <a:ext cx="2680510" cy="1365878"/>
          </a:xfrm>
          <a:prstGeom prst="star32">
            <a:avLst>
              <a:gd name="adj" fmla="val 44533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108000" rIns="36000" anchor="ctr" anchorCtr="1"/>
          <a:lstStyle/>
          <a:p>
            <a:pPr algn="ctr"/>
            <a:r>
              <a:rPr lang="ja-JP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煩わしさ</a:t>
            </a:r>
            <a:br>
              <a:rPr lang="en-US" altLang="ja-JP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ストレス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61AA70-B22C-4AB5-AA22-3A84D7932720}"/>
              </a:ext>
            </a:extLst>
          </p:cNvPr>
          <p:cNvSpPr txBox="1"/>
          <p:nvPr/>
        </p:nvSpPr>
        <p:spPr>
          <a:xfrm>
            <a:off x="5794755" y="3406478"/>
            <a:ext cx="3022494" cy="863501"/>
          </a:xfrm>
          <a:prstGeom prst="star32">
            <a:avLst/>
          </a:prstGeom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拒否反応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62DA5F-82CC-31C5-90A2-8ED209152AD3}"/>
              </a:ext>
            </a:extLst>
          </p:cNvPr>
          <p:cNvSpPr txBox="1"/>
          <p:nvPr/>
        </p:nvSpPr>
        <p:spPr>
          <a:xfrm>
            <a:off x="4991035" y="1465527"/>
            <a:ext cx="3412291" cy="98387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pc="200" dirty="0">
                <a:latin typeface="+mn-ea"/>
                <a:ea typeface="+mn-ea"/>
              </a:rPr>
              <a:t>便利になると</a:t>
            </a:r>
            <a:br>
              <a:rPr kumimoji="1" lang="en-US" altLang="ja-JP" spc="200" dirty="0">
                <a:latin typeface="+mn-ea"/>
                <a:ea typeface="+mn-ea"/>
              </a:rPr>
            </a:br>
            <a:r>
              <a:rPr kumimoji="1" lang="ja-JP" altLang="en-US" spc="200" dirty="0">
                <a:latin typeface="+mn-ea"/>
                <a:ea typeface="+mn-ea"/>
              </a:rPr>
              <a:t>理屈では分かる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5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225">
        <p:fade/>
      </p:transition>
    </mc:Choice>
    <mc:Fallback xmlns="">
      <p:transition spd="med" advTm="34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3" grpId="0" animBg="1"/>
      <p:bldP spid="2" grpId="0" animBg="1"/>
    </p:bldLst>
  </p:timing>
  <p:extLst>
    <p:ext uri="{E180D4A7-C9FB-4DFB-919C-405C955672EB}">
      <p14:showEvtLst xmlns:p14="http://schemas.microsoft.com/office/powerpoint/2010/main">
        <p14:playEvt time="2717" objId="4"/>
        <p14:stopEvt time="33053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606F0F6-91C3-4DA6-8F49-23538C6129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7" y="2518064"/>
            <a:ext cx="2081720" cy="208172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F81B99-67D9-4658-94FB-A6E68DAF7C13}"/>
              </a:ext>
            </a:extLst>
          </p:cNvPr>
          <p:cNvSpPr txBox="1"/>
          <p:nvPr/>
        </p:nvSpPr>
        <p:spPr>
          <a:xfrm>
            <a:off x="216982" y="760302"/>
            <a:ext cx="3447597" cy="1264980"/>
          </a:xfrm>
          <a:prstGeom prst="cloudCallout">
            <a:avLst>
              <a:gd name="adj1" fmla="val -5421"/>
              <a:gd name="adj2" fmla="val 98992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Ins="0">
            <a:spAutoFit/>
          </a:bodyPr>
          <a:lstStyle/>
          <a:p>
            <a:pPr>
              <a:defRPr/>
            </a:pPr>
            <a:r>
              <a:rPr lang="ja-JP" altLang="en-US" sz="1600" spc="160" dirty="0">
                <a:latin typeface="+mj-ea"/>
                <a:ea typeface="+mj-ea"/>
              </a:rPr>
              <a:t>測定具や工具をどのように置いたらいいか、皆の考えを聞かせて下さい。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73EDCC-60C1-436D-9A3F-D4F03FFEA501}"/>
              </a:ext>
            </a:extLst>
          </p:cNvPr>
          <p:cNvSpPr txBox="1"/>
          <p:nvPr/>
        </p:nvSpPr>
        <p:spPr>
          <a:xfrm>
            <a:off x="2193539" y="1625446"/>
            <a:ext cx="3308508" cy="1639788"/>
          </a:xfrm>
          <a:prstGeom prst="cloudCallout">
            <a:avLst>
              <a:gd name="adj1" fmla="val -52839"/>
              <a:gd name="adj2" fmla="val 44768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Ins="0">
            <a:spAutoFit/>
          </a:bodyPr>
          <a:lstStyle/>
          <a:p>
            <a:pPr>
              <a:defRPr/>
            </a:pPr>
            <a:r>
              <a:rPr lang="ja-JP" altLang="en-US" sz="1600" spc="160" dirty="0">
                <a:latin typeface="+mj-ea"/>
                <a:ea typeface="+mj-ea"/>
              </a:rPr>
              <a:t>皆、それぞれやり方が違うので、皆のやり易い方法で置くのが一番いいいと思います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4B0C2AE-77D5-45E7-8158-0B49F7FD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877" y="3130279"/>
            <a:ext cx="2377184" cy="1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P1000644 600">
            <a:extLst>
              <a:ext uri="{FF2B5EF4-FFF2-40B4-BE49-F238E27FC236}">
                <a16:creationId xmlns:a16="http://schemas.microsoft.com/office/drawing/2014/main" id="{DF5A805A-6320-41DD-AC0C-0423F4BE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510" y="822010"/>
            <a:ext cx="3094690" cy="240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03AB4275-7FF7-4B30-BA79-25497856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73" y="829586"/>
            <a:ext cx="3234147" cy="239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CCF59-3100-461F-A6AB-5C331827FB9A}"/>
              </a:ext>
            </a:extLst>
          </p:cNvPr>
          <p:cNvSpPr txBox="1"/>
          <p:nvPr/>
        </p:nvSpPr>
        <p:spPr>
          <a:xfrm>
            <a:off x="762404" y="2364176"/>
            <a:ext cx="770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j-ea"/>
                <a:ea typeface="+mj-ea"/>
              </a:rPr>
              <a:t>工場長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4D12A4-4232-BF4E-C1EF-A58EC97D5624}"/>
              </a:ext>
            </a:extLst>
          </p:cNvPr>
          <p:cNvSpPr txBox="1"/>
          <p:nvPr/>
        </p:nvSpPr>
        <p:spPr>
          <a:xfrm>
            <a:off x="1730259" y="2671953"/>
            <a:ext cx="655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j-ea"/>
                <a:ea typeface="+mj-ea"/>
              </a:rPr>
              <a:t>Ａ</a:t>
            </a:r>
            <a:r>
              <a:rPr kumimoji="1" lang="ja-JP" altLang="en-US" sz="1200" dirty="0">
                <a:latin typeface="+mj-ea"/>
                <a:ea typeface="+mj-ea"/>
              </a:rPr>
              <a:t>さん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93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690">
        <p:fade/>
      </p:transition>
    </mc:Choice>
    <mc:Fallback xmlns="">
      <p:transition spd="med" advTm="576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  <p:extLst>
    <p:ext uri="{E180D4A7-C9FB-4DFB-919C-405C955672EB}">
      <p14:showEvtLst xmlns:p14="http://schemas.microsoft.com/office/powerpoint/2010/main">
        <p14:playEvt time="3573" objId="6"/>
        <p14:playEvt time="11494" objId="13"/>
        <p14:stopEvt time="11542" objId="6"/>
        <p14:playEvt time="17365" objId="14"/>
        <p14:stopEvt time="17384" objId="13"/>
        <p14:playEvt time="22615" objId="15"/>
        <p14:stopEvt time="22666" objId="14"/>
        <p14:playEvt time="29280" objId="16"/>
        <p14:stopEvt time="29306" objId="15"/>
        <p14:stopEvt time="55299" objId="16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0698D94-1B15-4DD9-8B86-945F8AB858E9}"/>
              </a:ext>
            </a:extLst>
          </p:cNvPr>
          <p:cNvGrpSpPr/>
          <p:nvPr/>
        </p:nvGrpSpPr>
        <p:grpSpPr>
          <a:xfrm>
            <a:off x="1867692" y="567415"/>
            <a:ext cx="4733742" cy="806191"/>
            <a:chOff x="1144501" y="1500700"/>
            <a:chExt cx="4134465" cy="806191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4AA75DC-7078-4987-B580-E2A07A905DD7}"/>
                </a:ext>
              </a:extLst>
            </p:cNvPr>
            <p:cNvSpPr txBox="1"/>
            <p:nvPr/>
          </p:nvSpPr>
          <p:spPr>
            <a:xfrm>
              <a:off x="1144501" y="1500700"/>
              <a:ext cx="41344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人間は習慣の奴隷である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AD1F4BF-D2DD-43B1-BD7A-01EAB00F4458}"/>
                </a:ext>
              </a:extLst>
            </p:cNvPr>
            <p:cNvSpPr txBox="1"/>
            <p:nvPr/>
          </p:nvSpPr>
          <p:spPr>
            <a:xfrm>
              <a:off x="2451520" y="1937559"/>
              <a:ext cx="2784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latin typeface="メイリオ" panose="020B0604030504040204" pitchFamily="50" charset="-128"/>
                </a:rPr>
                <a:t>オグ・マンディーノ（作家</a:t>
              </a:r>
              <a:r>
                <a:rPr lang="en-US" altLang="ja-JP" dirty="0">
                  <a:latin typeface="メイリオ" panose="020B0604030504040204" pitchFamily="50" charset="-128"/>
                </a:rPr>
                <a:t>/</a:t>
              </a:r>
              <a:r>
                <a:rPr lang="ja-JP" altLang="en-US" dirty="0">
                  <a:latin typeface="メイリオ" panose="020B0604030504040204" pitchFamily="50" charset="-128"/>
                </a:rPr>
                <a:t>米国）</a:t>
              </a:r>
              <a:endParaRPr kumimoji="1" lang="ja-JP" altLang="en-US" dirty="0">
                <a:latin typeface="メイリオ" panose="020B0604030504040204" pitchFamily="50" charset="-128"/>
              </a:endParaRPr>
            </a:p>
          </p:txBody>
        </p:sp>
      </p:grpSp>
      <p:sp>
        <p:nvSpPr>
          <p:cNvPr id="12" name="テキスト ボックス 3">
            <a:extLst>
              <a:ext uri="{FF2B5EF4-FFF2-40B4-BE49-F238E27FC236}">
                <a16:creationId xmlns:a16="http://schemas.microsoft.com/office/drawing/2014/main" id="{9C0E7BBD-2D9A-4F93-81D8-4CEBA11D928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51207" y="2122622"/>
            <a:ext cx="3288080" cy="41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36000" bIns="36000" anchor="ctr" anchorCtr="1">
            <a:spAutoFit/>
          </a:bodyPr>
          <a:lstStyle/>
          <a:p>
            <a:pPr eaLnBrk="0" hangingPunct="0"/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慣れた方法とは今の方法</a:t>
            </a:r>
          </a:p>
        </p:txBody>
      </p:sp>
      <p:sp>
        <p:nvSpPr>
          <p:cNvPr id="14" name="テキスト ボックス 3">
            <a:extLst>
              <a:ext uri="{FF2B5EF4-FFF2-40B4-BE49-F238E27FC236}">
                <a16:creationId xmlns:a16="http://schemas.microsoft.com/office/drawing/2014/main" id="{3200C9FE-1563-417C-A954-BC9BBA2721E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04822" y="2562186"/>
            <a:ext cx="4980851" cy="41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36000" bIns="36000" anchor="ctr" anchorCtr="1">
            <a:spAutoFit/>
          </a:bodyPr>
          <a:lstStyle/>
          <a:p>
            <a:pPr eaLnBrk="0" hangingPunct="0"/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今の方法がベストな方法とは限らない</a:t>
            </a:r>
          </a:p>
        </p:txBody>
      </p:sp>
      <p:sp>
        <p:nvSpPr>
          <p:cNvPr id="25" name="テキスト ボックス 3">
            <a:extLst>
              <a:ext uri="{FF2B5EF4-FFF2-40B4-BE49-F238E27FC236}">
                <a16:creationId xmlns:a16="http://schemas.microsoft.com/office/drawing/2014/main" id="{7CD2D8BC-CBB2-4F8C-A409-039495C02AA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60351" y="1678925"/>
            <a:ext cx="1785104" cy="411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36000" rIns="0" bIns="36000" anchor="ctr" anchorCtr="1">
            <a:spAutoFit/>
          </a:bodyPr>
          <a:lstStyle/>
          <a:p>
            <a:pPr eaLnBrk="0" hangingPunct="0"/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やり易い方法</a:t>
            </a:r>
          </a:p>
        </p:txBody>
      </p:sp>
      <p:sp>
        <p:nvSpPr>
          <p:cNvPr id="13" name="テキスト ボックス 3">
            <a:extLst>
              <a:ext uri="{FF2B5EF4-FFF2-40B4-BE49-F238E27FC236}">
                <a16:creationId xmlns:a16="http://schemas.microsoft.com/office/drawing/2014/main" id="{9B90E1C3-4FC8-425E-9683-CD540A68674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47308" y="1671668"/>
            <a:ext cx="3852337" cy="411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36000" bIns="36000" anchor="ctr" anchorCtr="1">
            <a:spAutoFit/>
          </a:bodyPr>
          <a:lstStyle/>
          <a:p>
            <a:pPr eaLnBrk="0" hangingPunct="0"/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やり易い方法とは慣れた方法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9512AC3-1F51-3664-E7C8-9F03F6547FCD}"/>
              </a:ext>
            </a:extLst>
          </p:cNvPr>
          <p:cNvGrpSpPr/>
          <p:nvPr/>
        </p:nvGrpSpPr>
        <p:grpSpPr>
          <a:xfrm>
            <a:off x="7125897" y="1204799"/>
            <a:ext cx="1390200" cy="1986156"/>
            <a:chOff x="7443613" y="1468266"/>
            <a:chExt cx="1390200" cy="1986156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D8050C05-17EE-4FD4-924A-322E4E22B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43613" y="1468266"/>
              <a:ext cx="1094331" cy="1755412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F8A57279-E910-BC51-6BA5-7705C375A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4745" y="2538320"/>
              <a:ext cx="659068" cy="916102"/>
            </a:xfrm>
            <a:prstGeom prst="rect">
              <a:avLst/>
            </a:prstGeom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F2B639-9EC4-0846-96B4-3D1CE930FE6C}"/>
              </a:ext>
            </a:extLst>
          </p:cNvPr>
          <p:cNvSpPr txBox="1"/>
          <p:nvPr/>
        </p:nvSpPr>
        <p:spPr>
          <a:xfrm>
            <a:off x="1519547" y="3784802"/>
            <a:ext cx="4926272" cy="708847"/>
          </a:xfrm>
          <a:prstGeom prst="cloud">
            <a:avLst/>
          </a:prstGeom>
          <a:noFill/>
          <a:ln w="9525">
            <a:solidFill>
              <a:schemeClr val="tx1"/>
            </a:solidFill>
          </a:ln>
        </p:spPr>
        <p:txBody>
          <a:bodyPr wrap="none" rIns="0" rtlCol="0" anchor="ctr" anchorCtr="0">
            <a:noAutofit/>
          </a:bodyPr>
          <a:lstStyle/>
          <a:p>
            <a:r>
              <a:rPr kumimoji="1" lang="ja-JP" altLang="en-US" spc="150" dirty="0">
                <a:latin typeface="+mn-ea"/>
                <a:ea typeface="+mn-ea"/>
              </a:rPr>
              <a:t>「もし悪かったら元に戻しましょう」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AC3D43E-EBC5-6DE4-5DB0-6DC9AF16019C}"/>
              </a:ext>
            </a:extLst>
          </p:cNvPr>
          <p:cNvSpPr txBox="1"/>
          <p:nvPr/>
        </p:nvSpPr>
        <p:spPr>
          <a:xfrm>
            <a:off x="3154780" y="3168461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pc="200" dirty="0">
                <a:latin typeface="+mn-ea"/>
                <a:ea typeface="+mn-ea"/>
              </a:rPr>
              <a:t>拒否反応は感情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2CFDC8F-6DCA-CD3C-9F7E-B824D2E1A371}"/>
              </a:ext>
            </a:extLst>
          </p:cNvPr>
          <p:cNvGrpSpPr/>
          <p:nvPr/>
        </p:nvGrpSpPr>
        <p:grpSpPr>
          <a:xfrm>
            <a:off x="833577" y="1430584"/>
            <a:ext cx="5918232" cy="1608949"/>
            <a:chOff x="994947" y="1430584"/>
            <a:chExt cx="5918232" cy="1608949"/>
          </a:xfrm>
        </p:grpSpPr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ACBDC954-B922-BBFE-30E9-B94E86A9A945}"/>
                </a:ext>
              </a:extLst>
            </p:cNvPr>
            <p:cNvSpPr/>
            <p:nvPr/>
          </p:nvSpPr>
          <p:spPr>
            <a:xfrm>
              <a:off x="1202267" y="1527494"/>
              <a:ext cx="5710912" cy="1512039"/>
            </a:xfrm>
            <a:prstGeom prst="roundRect">
              <a:avLst>
                <a:gd name="adj" fmla="val 23754"/>
              </a:avLst>
            </a:prstGeom>
            <a:noFill/>
            <a:ln w="12700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5710912"/>
                        <a:gd name="connsiteY0" fmla="*/ 359170 h 1512039"/>
                        <a:gd name="connsiteX1" fmla="*/ 359170 w 5710912"/>
                        <a:gd name="connsiteY1" fmla="*/ 0 h 1512039"/>
                        <a:gd name="connsiteX2" fmla="*/ 1013752 w 5710912"/>
                        <a:gd name="connsiteY2" fmla="*/ 0 h 1512039"/>
                        <a:gd name="connsiteX3" fmla="*/ 1518556 w 5710912"/>
                        <a:gd name="connsiteY3" fmla="*/ 0 h 1512039"/>
                        <a:gd name="connsiteX4" fmla="*/ 1973435 w 5710912"/>
                        <a:gd name="connsiteY4" fmla="*/ 0 h 1512039"/>
                        <a:gd name="connsiteX5" fmla="*/ 2578091 w 5710912"/>
                        <a:gd name="connsiteY5" fmla="*/ 0 h 1512039"/>
                        <a:gd name="connsiteX6" fmla="*/ 3082895 w 5710912"/>
                        <a:gd name="connsiteY6" fmla="*/ 0 h 1512039"/>
                        <a:gd name="connsiteX7" fmla="*/ 3737477 w 5710912"/>
                        <a:gd name="connsiteY7" fmla="*/ 0 h 1512039"/>
                        <a:gd name="connsiteX8" fmla="*/ 4192356 w 5710912"/>
                        <a:gd name="connsiteY8" fmla="*/ 0 h 1512039"/>
                        <a:gd name="connsiteX9" fmla="*/ 4846937 w 5710912"/>
                        <a:gd name="connsiteY9" fmla="*/ 0 h 1512039"/>
                        <a:gd name="connsiteX10" fmla="*/ 5351742 w 5710912"/>
                        <a:gd name="connsiteY10" fmla="*/ 0 h 1512039"/>
                        <a:gd name="connsiteX11" fmla="*/ 5710912 w 5710912"/>
                        <a:gd name="connsiteY11" fmla="*/ 359170 h 1512039"/>
                        <a:gd name="connsiteX12" fmla="*/ 5710912 w 5710912"/>
                        <a:gd name="connsiteY12" fmla="*/ 763956 h 1512039"/>
                        <a:gd name="connsiteX13" fmla="*/ 5710912 w 5710912"/>
                        <a:gd name="connsiteY13" fmla="*/ 1152869 h 1512039"/>
                        <a:gd name="connsiteX14" fmla="*/ 5351742 w 5710912"/>
                        <a:gd name="connsiteY14" fmla="*/ 1512039 h 1512039"/>
                        <a:gd name="connsiteX15" fmla="*/ 4797012 w 5710912"/>
                        <a:gd name="connsiteY15" fmla="*/ 1512039 h 1512039"/>
                        <a:gd name="connsiteX16" fmla="*/ 4142430 w 5710912"/>
                        <a:gd name="connsiteY16" fmla="*/ 1512039 h 1512039"/>
                        <a:gd name="connsiteX17" fmla="*/ 3587700 w 5710912"/>
                        <a:gd name="connsiteY17" fmla="*/ 1512039 h 1512039"/>
                        <a:gd name="connsiteX18" fmla="*/ 3182747 w 5710912"/>
                        <a:gd name="connsiteY18" fmla="*/ 1512039 h 1512039"/>
                        <a:gd name="connsiteX19" fmla="*/ 2727868 w 5710912"/>
                        <a:gd name="connsiteY19" fmla="*/ 1512039 h 1512039"/>
                        <a:gd name="connsiteX20" fmla="*/ 2073286 w 5710912"/>
                        <a:gd name="connsiteY20" fmla="*/ 1512039 h 1512039"/>
                        <a:gd name="connsiteX21" fmla="*/ 1518556 w 5710912"/>
                        <a:gd name="connsiteY21" fmla="*/ 1512039 h 1512039"/>
                        <a:gd name="connsiteX22" fmla="*/ 1063677 w 5710912"/>
                        <a:gd name="connsiteY22" fmla="*/ 1512039 h 1512039"/>
                        <a:gd name="connsiteX23" fmla="*/ 359170 w 5710912"/>
                        <a:gd name="connsiteY23" fmla="*/ 1512039 h 1512039"/>
                        <a:gd name="connsiteX24" fmla="*/ 0 w 5710912"/>
                        <a:gd name="connsiteY24" fmla="*/ 1152869 h 1512039"/>
                        <a:gd name="connsiteX25" fmla="*/ 0 w 5710912"/>
                        <a:gd name="connsiteY25" fmla="*/ 756020 h 1512039"/>
                        <a:gd name="connsiteX26" fmla="*/ 0 w 5710912"/>
                        <a:gd name="connsiteY26" fmla="*/ 359170 h 15120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5710912" h="1512039" extrusionOk="0">
                          <a:moveTo>
                            <a:pt x="0" y="359170"/>
                          </a:moveTo>
                          <a:cubicBezTo>
                            <a:pt x="-13839" y="152270"/>
                            <a:pt x="148315" y="4688"/>
                            <a:pt x="359170" y="0"/>
                          </a:cubicBezTo>
                          <a:cubicBezTo>
                            <a:pt x="610204" y="-42437"/>
                            <a:pt x="785381" y="28760"/>
                            <a:pt x="1013752" y="0"/>
                          </a:cubicBezTo>
                          <a:cubicBezTo>
                            <a:pt x="1242123" y="-28760"/>
                            <a:pt x="1346778" y="55983"/>
                            <a:pt x="1518556" y="0"/>
                          </a:cubicBezTo>
                          <a:cubicBezTo>
                            <a:pt x="1690334" y="-55983"/>
                            <a:pt x="1791562" y="17462"/>
                            <a:pt x="1973435" y="0"/>
                          </a:cubicBezTo>
                          <a:cubicBezTo>
                            <a:pt x="2155308" y="-17462"/>
                            <a:pt x="2452296" y="40532"/>
                            <a:pt x="2578091" y="0"/>
                          </a:cubicBezTo>
                          <a:cubicBezTo>
                            <a:pt x="2703886" y="-40532"/>
                            <a:pt x="2856516" y="30523"/>
                            <a:pt x="3082895" y="0"/>
                          </a:cubicBezTo>
                          <a:cubicBezTo>
                            <a:pt x="3309274" y="-30523"/>
                            <a:pt x="3486004" y="34496"/>
                            <a:pt x="3737477" y="0"/>
                          </a:cubicBezTo>
                          <a:cubicBezTo>
                            <a:pt x="3988950" y="-34496"/>
                            <a:pt x="3988284" y="17136"/>
                            <a:pt x="4192356" y="0"/>
                          </a:cubicBezTo>
                          <a:cubicBezTo>
                            <a:pt x="4396428" y="-17136"/>
                            <a:pt x="4632602" y="5672"/>
                            <a:pt x="4846937" y="0"/>
                          </a:cubicBezTo>
                          <a:cubicBezTo>
                            <a:pt x="5061272" y="-5672"/>
                            <a:pt x="5117503" y="751"/>
                            <a:pt x="5351742" y="0"/>
                          </a:cubicBezTo>
                          <a:cubicBezTo>
                            <a:pt x="5494446" y="-3184"/>
                            <a:pt x="5717206" y="143547"/>
                            <a:pt x="5710912" y="359170"/>
                          </a:cubicBezTo>
                          <a:cubicBezTo>
                            <a:pt x="5737261" y="523022"/>
                            <a:pt x="5687090" y="600917"/>
                            <a:pt x="5710912" y="763956"/>
                          </a:cubicBezTo>
                          <a:cubicBezTo>
                            <a:pt x="5734734" y="926995"/>
                            <a:pt x="5665351" y="988184"/>
                            <a:pt x="5710912" y="1152869"/>
                          </a:cubicBezTo>
                          <a:cubicBezTo>
                            <a:pt x="5724495" y="1334371"/>
                            <a:pt x="5498996" y="1492281"/>
                            <a:pt x="5351742" y="1512039"/>
                          </a:cubicBezTo>
                          <a:cubicBezTo>
                            <a:pt x="5158065" y="1546585"/>
                            <a:pt x="4916257" y="1460647"/>
                            <a:pt x="4797012" y="1512039"/>
                          </a:cubicBezTo>
                          <a:cubicBezTo>
                            <a:pt x="4677767" y="1563431"/>
                            <a:pt x="4367214" y="1484991"/>
                            <a:pt x="4142430" y="1512039"/>
                          </a:cubicBezTo>
                          <a:cubicBezTo>
                            <a:pt x="3917646" y="1539087"/>
                            <a:pt x="3718393" y="1505109"/>
                            <a:pt x="3587700" y="1512039"/>
                          </a:cubicBezTo>
                          <a:cubicBezTo>
                            <a:pt x="3457007" y="1518969"/>
                            <a:pt x="3359323" y="1477571"/>
                            <a:pt x="3182747" y="1512039"/>
                          </a:cubicBezTo>
                          <a:cubicBezTo>
                            <a:pt x="3006171" y="1546507"/>
                            <a:pt x="2868529" y="1503963"/>
                            <a:pt x="2727868" y="1512039"/>
                          </a:cubicBezTo>
                          <a:cubicBezTo>
                            <a:pt x="2587207" y="1520115"/>
                            <a:pt x="2398900" y="1493429"/>
                            <a:pt x="2073286" y="1512039"/>
                          </a:cubicBezTo>
                          <a:cubicBezTo>
                            <a:pt x="1747672" y="1530649"/>
                            <a:pt x="1701349" y="1450217"/>
                            <a:pt x="1518556" y="1512039"/>
                          </a:cubicBezTo>
                          <a:cubicBezTo>
                            <a:pt x="1335763" y="1573861"/>
                            <a:pt x="1257853" y="1472338"/>
                            <a:pt x="1063677" y="1512039"/>
                          </a:cubicBezTo>
                          <a:cubicBezTo>
                            <a:pt x="869501" y="1551740"/>
                            <a:pt x="634363" y="1497058"/>
                            <a:pt x="359170" y="1512039"/>
                          </a:cubicBezTo>
                          <a:cubicBezTo>
                            <a:pt x="110732" y="1509205"/>
                            <a:pt x="17594" y="1366380"/>
                            <a:pt x="0" y="1152869"/>
                          </a:cubicBezTo>
                          <a:cubicBezTo>
                            <a:pt x="-20887" y="973326"/>
                            <a:pt x="31733" y="936996"/>
                            <a:pt x="0" y="756020"/>
                          </a:cubicBezTo>
                          <a:cubicBezTo>
                            <a:pt x="-31733" y="575044"/>
                            <a:pt x="33883" y="459487"/>
                            <a:pt x="0" y="35917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7A78408A-D843-F5A7-82D6-7D31F71221F0}"/>
                </a:ext>
              </a:extLst>
            </p:cNvPr>
            <p:cNvSpPr/>
            <p:nvPr/>
          </p:nvSpPr>
          <p:spPr>
            <a:xfrm>
              <a:off x="994947" y="1430584"/>
              <a:ext cx="872746" cy="60878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ja-JP" altLang="en-US" spc="2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理屈</a:t>
              </a:r>
              <a:endParaRPr kumimoji="1" lang="ja-JP" altLang="en-US" spc="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A40CA22-8EE0-F53C-2A84-FD5126705807}"/>
              </a:ext>
            </a:extLst>
          </p:cNvPr>
          <p:cNvGrpSpPr/>
          <p:nvPr/>
        </p:nvGrpSpPr>
        <p:grpSpPr>
          <a:xfrm>
            <a:off x="3690052" y="1935981"/>
            <a:ext cx="1025550" cy="710213"/>
            <a:chOff x="871600" y="3274690"/>
            <a:chExt cx="1025550" cy="710213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BAA999A6-26DD-E9DF-50BD-0BDB99E6B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1600" y="3274690"/>
              <a:ext cx="1025550" cy="710213"/>
            </a:xfrm>
            <a:prstGeom prst="line">
              <a:avLst/>
            </a:prstGeom>
            <a:ln w="349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6B7E9F3E-1647-3AEF-1D16-928DE2E33D35}"/>
                </a:ext>
              </a:extLst>
            </p:cNvPr>
            <p:cNvCxnSpPr>
              <a:cxnSpLocks/>
            </p:cNvCxnSpPr>
            <p:nvPr/>
          </p:nvCxnSpPr>
          <p:spPr>
            <a:xfrm>
              <a:off x="871600" y="3274690"/>
              <a:ext cx="1025550" cy="710213"/>
            </a:xfrm>
            <a:prstGeom prst="line">
              <a:avLst/>
            </a:prstGeom>
            <a:ln w="349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02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9963">
        <p:fade/>
      </p:transition>
    </mc:Choice>
    <mc:Fallback xmlns="">
      <p:transition spd="med" advTm="1099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97531E-6 L -0.12187 0.171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8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 animBg="1"/>
      <p:bldP spid="25" grpId="1" animBg="1"/>
      <p:bldP spid="13" grpId="0" animBg="1"/>
      <p:bldP spid="7" grpId="0" animBg="1"/>
      <p:bldP spid="21" grpId="0"/>
    </p:bldLst>
  </p:timing>
  <p:extLst>
    <p:ext uri="{E180D4A7-C9FB-4DFB-919C-405C955672EB}">
      <p14:showEvtLst xmlns:p14="http://schemas.microsoft.com/office/powerpoint/2010/main">
        <p14:playEvt time="4011" objId="8"/>
        <p14:stopEvt time="107513" objId="8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4682F-7E6E-6521-AC8A-9CC5EAABB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4F9C5E-C2D6-6B5F-7408-CD63DF2F16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32000" y="1410905"/>
            <a:ext cx="2880000" cy="1014412"/>
          </a:xfrm>
        </p:spPr>
        <p:txBody>
          <a:bodyPr/>
          <a:lstStyle/>
          <a:p>
            <a:r>
              <a:rPr kumimoji="1" lang="ja-JP" altLang="en-US" sz="6600" i="0" u="none" strike="noStrike" kern="1200" cap="none" spc="800" normalizeH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第</a:t>
            </a:r>
            <a:r>
              <a:rPr kumimoji="1" lang="ja-JP" altLang="en-US" sz="6600" kern="1200" spc="80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５</a:t>
            </a:r>
            <a:r>
              <a:rPr kumimoji="1" lang="ja-JP" altLang="en-US" sz="6600" i="0" u="none" strike="noStrike" kern="1200" cap="none" spc="800" normalizeH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話</a:t>
            </a:r>
            <a:endParaRPr kumimoji="1" lang="ja-JP" altLang="en-US" sz="6600" spc="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2D97DF-D1A1-2F09-30DE-8B02EFA28EA5}"/>
              </a:ext>
            </a:extLst>
          </p:cNvPr>
          <p:cNvSpPr txBox="1"/>
          <p:nvPr/>
        </p:nvSpPr>
        <p:spPr>
          <a:xfrm>
            <a:off x="1329370" y="2571750"/>
            <a:ext cx="648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i="0" u="none" strike="noStrike" kern="1200" cap="none" spc="700" normalizeH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有能</a:t>
            </a:r>
            <a:r>
              <a:rPr lang="ja-JP" altLang="en-US" sz="6600" spc="70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な弁護士</a:t>
            </a:r>
            <a:endParaRPr kumimoji="1" lang="en-US" altLang="ja-JP" sz="6600" i="0" u="none" strike="noStrike" kern="1200" cap="none" spc="700" normalizeH="0" noProof="0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4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3"/>
    </mc:Choice>
    <mc:Fallback xmlns="">
      <p:transition spd="slow" advTm="24353"/>
    </mc:Fallback>
  </mc:AlternateContent>
  <p:extLst>
    <p:ext uri="{E180D4A7-C9FB-4DFB-919C-405C955672EB}">
      <p14:showEvtLst xmlns:p14="http://schemas.microsoft.com/office/powerpoint/2010/main">
        <p14:playEvt time="2578" objId="9"/>
        <p14:stopEvt time="23529" objId="9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2E5259-82F2-4FD3-79B9-C88717EFFB66}"/>
              </a:ext>
            </a:extLst>
          </p:cNvPr>
          <p:cNvSpPr txBox="1"/>
          <p:nvPr/>
        </p:nvSpPr>
        <p:spPr>
          <a:xfrm>
            <a:off x="651968" y="1392480"/>
            <a:ext cx="3447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</a:pPr>
            <a:r>
              <a:rPr kumimoji="1" lang="ja-JP" altLang="en-US" sz="3600" dirty="0">
                <a:latin typeface="CRＣ＆Ｇ流麗太行書体" panose="03000809000000000000" pitchFamily="65" charset="-128"/>
                <a:ea typeface="CRＣ＆Ｇ流麗太行書体" panose="03000809000000000000" pitchFamily="65" charset="-128"/>
              </a:rPr>
              <a:t>理を攻めて</a:t>
            </a:r>
            <a:endParaRPr kumimoji="1" lang="en-US" altLang="ja-JP" sz="3600" dirty="0">
              <a:latin typeface="CRＣ＆Ｇ流麗太行書体" panose="03000809000000000000" pitchFamily="65" charset="-128"/>
              <a:ea typeface="CRＣ＆Ｇ流麗太行書体" panose="03000809000000000000" pitchFamily="65" charset="-128"/>
            </a:endParaRPr>
          </a:p>
          <a:p>
            <a:pPr algn="l">
              <a:lnSpc>
                <a:spcPts val="4000"/>
              </a:lnSpc>
            </a:pPr>
            <a:r>
              <a:rPr kumimoji="1" lang="ja-JP" altLang="en-US" sz="3600" dirty="0">
                <a:latin typeface="CRＣ＆Ｇ流麗太行書体" panose="03000809000000000000" pitchFamily="65" charset="-128"/>
                <a:ea typeface="CRＣ＆Ｇ流麗太行書体" panose="03000809000000000000" pitchFamily="65" charset="-128"/>
              </a:rPr>
              <a:t>　言い勝つは</a:t>
            </a:r>
            <a:endParaRPr kumimoji="1" lang="en-US" altLang="ja-JP" sz="3600" dirty="0">
              <a:latin typeface="CRＣ＆Ｇ流麗太行書体" panose="03000809000000000000" pitchFamily="65" charset="-128"/>
              <a:ea typeface="CRＣ＆Ｇ流麗太行書体" panose="03000809000000000000" pitchFamily="65" charset="-128"/>
            </a:endParaRPr>
          </a:p>
          <a:p>
            <a:pPr algn="l">
              <a:lnSpc>
                <a:spcPts val="4000"/>
              </a:lnSpc>
            </a:pPr>
            <a:r>
              <a:rPr kumimoji="1" lang="ja-JP" altLang="en-US" sz="3600" dirty="0">
                <a:latin typeface="CRＣ＆Ｇ流麗太行書体" panose="03000809000000000000" pitchFamily="65" charset="-128"/>
                <a:ea typeface="CRＣ＆Ｇ流麗太行書体" panose="03000809000000000000" pitchFamily="65" charset="-128"/>
              </a:rPr>
              <a:t>　　悪しきなり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158D655-1581-E38F-A0FB-F07827F57802}"/>
              </a:ext>
            </a:extLst>
          </p:cNvPr>
          <p:cNvGrpSpPr/>
          <p:nvPr/>
        </p:nvGrpSpPr>
        <p:grpSpPr>
          <a:xfrm>
            <a:off x="1221101" y="569174"/>
            <a:ext cx="2052067" cy="505112"/>
            <a:chOff x="1210122" y="666745"/>
            <a:chExt cx="2052067" cy="50511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3C0EDA2-BB54-7AAE-EF54-66A061656385}"/>
                </a:ext>
              </a:extLst>
            </p:cNvPr>
            <p:cNvSpPr txBox="1"/>
            <p:nvPr/>
          </p:nvSpPr>
          <p:spPr>
            <a:xfrm>
              <a:off x="1210122" y="771747"/>
              <a:ext cx="2052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ＤＦＧ極太楷書体" panose="03000C00010101010101" pitchFamily="66" charset="-128"/>
                  <a:ea typeface="ＤＦＧ極太楷書体" panose="03000C00010101010101" pitchFamily="66" charset="-128"/>
                </a:rPr>
                <a:t>正法眼蔵随聞記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220CC71-B429-6B20-CF11-9D67B070B3ED}"/>
                </a:ext>
              </a:extLst>
            </p:cNvPr>
            <p:cNvSpPr txBox="1"/>
            <p:nvPr/>
          </p:nvSpPr>
          <p:spPr>
            <a:xfrm>
              <a:off x="1250546" y="666745"/>
              <a:ext cx="18157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dirty="0">
                  <a:latin typeface="+mn-ea"/>
                  <a:ea typeface="+mn-ea"/>
                </a:rPr>
                <a:t>しょうぼうげんぞうずいもんき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4685845E-7085-5431-F1BB-ABD19AEA9F32}"/>
              </a:ext>
            </a:extLst>
          </p:cNvPr>
          <p:cNvGrpSpPr/>
          <p:nvPr/>
        </p:nvGrpSpPr>
        <p:grpSpPr>
          <a:xfrm>
            <a:off x="6108351" y="1152641"/>
            <a:ext cx="2704278" cy="1592533"/>
            <a:chOff x="6108351" y="1152641"/>
            <a:chExt cx="2704278" cy="1592533"/>
          </a:xfrm>
        </p:grpSpPr>
        <p:sp>
          <p:nvSpPr>
            <p:cNvPr id="13" name="フローチャート: 書類 12">
              <a:extLst>
                <a:ext uri="{FF2B5EF4-FFF2-40B4-BE49-F238E27FC236}">
                  <a16:creationId xmlns:a16="http://schemas.microsoft.com/office/drawing/2014/main" id="{66F752AC-8C4F-EE25-2BA2-EA799F84E8E6}"/>
                </a:ext>
              </a:extLst>
            </p:cNvPr>
            <p:cNvSpPr/>
            <p:nvPr/>
          </p:nvSpPr>
          <p:spPr>
            <a:xfrm>
              <a:off x="6108351" y="1152641"/>
              <a:ext cx="2704278" cy="159253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1Top"/>
                <a:lightRig rig="threePt" dir="t"/>
              </a:scene3d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44D137C-31B8-08D1-58EA-7A31DCE9F975}"/>
                </a:ext>
              </a:extLst>
            </p:cNvPr>
            <p:cNvSpPr/>
            <p:nvPr/>
          </p:nvSpPr>
          <p:spPr>
            <a:xfrm>
              <a:off x="6204643" y="1662511"/>
              <a:ext cx="2495809" cy="602413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1Top"/>
                <a:lightRig rig="threePt" dir="t"/>
              </a:scene3d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6684226-5839-D1FC-50BC-1F7A78286A72}"/>
                </a:ext>
              </a:extLst>
            </p:cNvPr>
            <p:cNvSpPr txBox="1"/>
            <p:nvPr/>
          </p:nvSpPr>
          <p:spPr>
            <a:xfrm>
              <a:off x="6875072" y="1200628"/>
              <a:ext cx="1175322" cy="346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u="sng" dirty="0"/>
                <a:t>アンケート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0B133A-90FC-FAF1-6FAA-B42C273852AE}"/>
              </a:ext>
            </a:extLst>
          </p:cNvPr>
          <p:cNvSpPr txBox="1"/>
          <p:nvPr/>
        </p:nvSpPr>
        <p:spPr>
          <a:xfrm>
            <a:off x="6315600" y="1790141"/>
            <a:ext cx="2236510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ea typeface="ARペン行楷書体L" panose="020B0609010101010101" pitchFamily="49" charset="-128"/>
              </a:rPr>
              <a:t>有能な弁護士は悪か？</a:t>
            </a:r>
          </a:p>
        </p:txBody>
      </p:sp>
      <p:sp>
        <p:nvSpPr>
          <p:cNvPr id="16" name="AutoShape 2" descr="『正法眼蔵随聞記』">
            <a:extLst>
              <a:ext uri="{FF2B5EF4-FFF2-40B4-BE49-F238E27FC236}">
                <a16:creationId xmlns:a16="http://schemas.microsoft.com/office/drawing/2014/main" id="{CCF478FD-BD1C-059A-236A-27415FAA08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0498" y="245850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AutoShape 4" descr="『正法眼蔵随聞記』">
            <a:extLst>
              <a:ext uri="{FF2B5EF4-FFF2-40B4-BE49-F238E27FC236}">
                <a16:creationId xmlns:a16="http://schemas.microsoft.com/office/drawing/2014/main" id="{2C532D59-1B7D-53E7-C89A-D5128605B4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2898" y="261090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7FFB85E-57EA-C42D-5578-39AC748F1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496" y="1522841"/>
            <a:ext cx="1278351" cy="1203153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9BDC4E3C-D0CD-D7D2-EA99-A4BE4E8D7DA9}"/>
              </a:ext>
            </a:extLst>
          </p:cNvPr>
          <p:cNvGrpSpPr/>
          <p:nvPr/>
        </p:nvGrpSpPr>
        <p:grpSpPr>
          <a:xfrm>
            <a:off x="1373844" y="1188684"/>
            <a:ext cx="1505864" cy="2042251"/>
            <a:chOff x="910420" y="1434989"/>
            <a:chExt cx="1851611" cy="2511153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48421DD-3522-9961-FECE-0878DF0B9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2382" y="1434989"/>
              <a:ext cx="1829649" cy="2511153"/>
            </a:xfrm>
            <a:prstGeom prst="rect">
              <a:avLst/>
            </a:prstGeom>
          </p:spPr>
        </p:pic>
        <p:sp>
          <p:nvSpPr>
            <p:cNvPr id="20" name="直角三角形 19">
              <a:extLst>
                <a:ext uri="{FF2B5EF4-FFF2-40B4-BE49-F238E27FC236}">
                  <a16:creationId xmlns:a16="http://schemas.microsoft.com/office/drawing/2014/main" id="{C4573822-67FE-EC0C-9C64-89F8A052411F}"/>
                </a:ext>
              </a:extLst>
            </p:cNvPr>
            <p:cNvSpPr/>
            <p:nvPr/>
          </p:nvSpPr>
          <p:spPr>
            <a:xfrm flipH="1">
              <a:off x="2583401" y="1444392"/>
              <a:ext cx="178628" cy="25017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直角三角形 20">
              <a:extLst>
                <a:ext uri="{FF2B5EF4-FFF2-40B4-BE49-F238E27FC236}">
                  <a16:creationId xmlns:a16="http://schemas.microsoft.com/office/drawing/2014/main" id="{FFBDA331-7311-D4C4-1B79-E9E66A823549}"/>
                </a:ext>
              </a:extLst>
            </p:cNvPr>
            <p:cNvSpPr/>
            <p:nvPr/>
          </p:nvSpPr>
          <p:spPr>
            <a:xfrm rot="10800000" flipH="1">
              <a:off x="910420" y="1434989"/>
              <a:ext cx="178628" cy="2501749"/>
            </a:xfrm>
            <a:prstGeom prst="rtTriangl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CF56320F-3404-D891-E3DC-A29E2B3A1C28}"/>
              </a:ext>
            </a:extLst>
          </p:cNvPr>
          <p:cNvGrpSpPr/>
          <p:nvPr/>
        </p:nvGrpSpPr>
        <p:grpSpPr>
          <a:xfrm>
            <a:off x="3926942" y="832584"/>
            <a:ext cx="2338775" cy="520112"/>
            <a:chOff x="4246441" y="772760"/>
            <a:chExt cx="2338775" cy="520112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158293C2-78F7-AB56-D366-0F88F1B2CBB8}"/>
                </a:ext>
              </a:extLst>
            </p:cNvPr>
            <p:cNvSpPr txBox="1"/>
            <p:nvPr/>
          </p:nvSpPr>
          <p:spPr>
            <a:xfrm>
              <a:off x="4246441" y="892762"/>
              <a:ext cx="2338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ＤＦＧ極太楷書体" panose="03000C00010101010101" pitchFamily="66" charset="-128"/>
                  <a:ea typeface="ＤＦＧ極太楷書体" panose="03000C00010101010101" pitchFamily="66" charset="-128"/>
                </a:rPr>
                <a:t>　</a:t>
              </a:r>
              <a:r>
                <a:rPr lang="ja-JP" altLang="en-US" sz="2000" dirty="0">
                  <a:latin typeface="ＤＦＧ極太楷書体" panose="03000C00010101010101" pitchFamily="66" charset="-128"/>
                  <a:ea typeface="ＤＦＧ極太楷書体" panose="03000C00010101010101" pitchFamily="66" charset="-128"/>
                </a:rPr>
                <a:t>懐弉 </a:t>
              </a:r>
              <a:r>
                <a:rPr lang="en-US" altLang="ja-JP" sz="1600" dirty="0">
                  <a:latin typeface="ＤＦＧ極太楷書体" panose="03000C00010101010101" pitchFamily="66" charset="-128"/>
                  <a:ea typeface="ＤＦＧ極太楷書体" panose="03000C00010101010101" pitchFamily="66" charset="-128"/>
                </a:rPr>
                <a:t>1198~1280</a:t>
              </a:r>
              <a:r>
                <a:rPr kumimoji="1" lang="ja-JP" altLang="en-US" sz="2000" dirty="0">
                  <a:latin typeface="ＤＦＧ極太楷書体" panose="03000C00010101010101" pitchFamily="66" charset="-128"/>
                  <a:ea typeface="ＤＦＧ極太楷書体" panose="03000C00010101010101" pitchFamily="66" charset="-128"/>
                </a:rPr>
                <a:t>　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0191FC97-AF39-2109-3046-D6835F39C1CD}"/>
                </a:ext>
              </a:extLst>
            </p:cNvPr>
            <p:cNvSpPr txBox="1"/>
            <p:nvPr/>
          </p:nvSpPr>
          <p:spPr>
            <a:xfrm>
              <a:off x="4419600" y="772760"/>
              <a:ext cx="5908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dirty="0">
                  <a:latin typeface="+mn-ea"/>
                  <a:ea typeface="+mn-ea"/>
                </a:rPr>
                <a:t> えじょう</a:t>
              </a:r>
            </a:p>
          </p:txBody>
        </p:sp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F511168D-EA0B-6C44-43BB-4D0B3238C8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1432" y="1531619"/>
            <a:ext cx="1210832" cy="1203153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6F01128-0153-F04A-2B86-0971EF9EB115}"/>
              </a:ext>
            </a:extLst>
          </p:cNvPr>
          <p:cNvSpPr txBox="1"/>
          <p:nvPr/>
        </p:nvSpPr>
        <p:spPr>
          <a:xfrm>
            <a:off x="3992112" y="92143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000" dirty="0">
                <a:latin typeface="ＤＦＧ極太楷書体" panose="03000C00010101010101" pitchFamily="66" charset="-128"/>
                <a:ea typeface="ＤＦＧ極太楷書体" panose="03000C00010101010101" pitchFamily="66" charset="-128"/>
              </a:rPr>
              <a:t>道元</a:t>
            </a:r>
            <a:r>
              <a:rPr kumimoji="1" lang="en-US" altLang="ja-JP" sz="1600" dirty="0">
                <a:latin typeface="ＤＦＧ極太楷書体" panose="03000C00010101010101" pitchFamily="66" charset="-128"/>
                <a:ea typeface="ＤＦＧ極太楷書体" panose="03000C00010101010101" pitchFamily="66" charset="-128"/>
              </a:rPr>
              <a:t>1200</a:t>
            </a:r>
            <a:r>
              <a:rPr kumimoji="1" lang="ja-JP" altLang="en-US" sz="1600" dirty="0">
                <a:latin typeface="ＤＦＧ極太楷書体" panose="03000C00010101010101" pitchFamily="66" charset="-128"/>
                <a:ea typeface="ＤＦＧ極太楷書体" panose="03000C00010101010101" pitchFamily="66" charset="-128"/>
              </a:rPr>
              <a:t>～</a:t>
            </a:r>
            <a:r>
              <a:rPr kumimoji="1" lang="en-US" altLang="ja-JP" sz="1600" dirty="0">
                <a:latin typeface="ＤＦＧ極太楷書体" panose="03000C00010101010101" pitchFamily="66" charset="-128"/>
                <a:ea typeface="ＤＦＧ極太楷書体" panose="03000C00010101010101" pitchFamily="66" charset="-128"/>
              </a:rPr>
              <a:t>1253</a:t>
            </a:r>
            <a:r>
              <a:rPr kumimoji="1" lang="ja-JP" altLang="en-US" sz="1600" dirty="0">
                <a:latin typeface="ＤＦＧ極太楷書体" panose="03000C00010101010101" pitchFamily="66" charset="-128"/>
                <a:ea typeface="ＤＦＧ極太楷書体" panose="03000C00010101010101" pitchFamily="66" charset="-128"/>
              </a:rPr>
              <a:t>　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37421ED-3054-3881-F5BD-2AAB2149D4AE}"/>
              </a:ext>
            </a:extLst>
          </p:cNvPr>
          <p:cNvGrpSpPr/>
          <p:nvPr/>
        </p:nvGrpSpPr>
        <p:grpSpPr>
          <a:xfrm>
            <a:off x="4065139" y="2853740"/>
            <a:ext cx="1596571" cy="553297"/>
            <a:chOff x="-1334715" y="1772232"/>
            <a:chExt cx="1449015" cy="553297"/>
          </a:xfrm>
          <a:solidFill>
            <a:schemeClr val="bg1"/>
          </a:solidFill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6E81DFF2-39C2-39C0-635D-F813BFC47BCC}"/>
                </a:ext>
              </a:extLst>
            </p:cNvPr>
            <p:cNvSpPr txBox="1"/>
            <p:nvPr/>
          </p:nvSpPr>
          <p:spPr>
            <a:xfrm>
              <a:off x="-1334715" y="1925419"/>
              <a:ext cx="14490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000" dirty="0">
                  <a:latin typeface="ＤＦＧ極太楷書体" panose="03000C00010101010101" pitchFamily="66" charset="-128"/>
                  <a:ea typeface="ＤＦＧ極太楷書体" panose="03000C00010101010101" pitchFamily="66" charset="-128"/>
                </a:rPr>
                <a:t>正法眼蔵</a:t>
              </a:r>
              <a:r>
                <a:rPr kumimoji="1" lang="ja-JP" altLang="en-US" dirty="0">
                  <a:latin typeface="ＤＦＧ極太楷書体" panose="03000C00010101010101" pitchFamily="66" charset="-128"/>
                  <a:ea typeface="ＤＦＧ極太楷書体" panose="03000C00010101010101" pitchFamily="66" charset="-128"/>
                </a:rPr>
                <a:t>　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3400CC85-7408-895C-0D98-F51F99C32688}"/>
                </a:ext>
              </a:extLst>
            </p:cNvPr>
            <p:cNvSpPr txBox="1"/>
            <p:nvPr/>
          </p:nvSpPr>
          <p:spPr>
            <a:xfrm>
              <a:off x="-1242581" y="1772232"/>
              <a:ext cx="1356881" cy="2539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latin typeface="+mn-ea"/>
                  <a:ea typeface="+mn-ea"/>
                </a:rPr>
                <a:t>しょうぼうげんぞう</a:t>
              </a:r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163F389D-984E-E837-97D5-DC92A3698E9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7876" y="2210832"/>
            <a:ext cx="1636015" cy="1631217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C8A6B72A-CFEF-453C-727A-10C138852364}"/>
              </a:ext>
            </a:extLst>
          </p:cNvPr>
          <p:cNvGrpSpPr/>
          <p:nvPr/>
        </p:nvGrpSpPr>
        <p:grpSpPr>
          <a:xfrm>
            <a:off x="1270317" y="3564834"/>
            <a:ext cx="2498376" cy="772329"/>
            <a:chOff x="1261525" y="3796560"/>
            <a:chExt cx="2498376" cy="772329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6205965-3B09-29CA-4214-067AA05A552B}"/>
                </a:ext>
              </a:extLst>
            </p:cNvPr>
            <p:cNvSpPr txBox="1"/>
            <p:nvPr/>
          </p:nvSpPr>
          <p:spPr>
            <a:xfrm>
              <a:off x="1261525" y="3796560"/>
              <a:ext cx="22284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spc="200" dirty="0">
                  <a:latin typeface="+mn-ea"/>
                  <a:ea typeface="+mn-ea"/>
                </a:rPr>
                <a:t>5S</a:t>
              </a:r>
              <a:r>
                <a:rPr kumimoji="1" lang="ja-JP" altLang="en-US" sz="2000" spc="200" dirty="0">
                  <a:latin typeface="+mn-ea"/>
                  <a:ea typeface="+mn-ea"/>
                </a:rPr>
                <a:t>推進のポイント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3514525-8044-2A86-4F33-951DB4F67BAB}"/>
                </a:ext>
              </a:extLst>
            </p:cNvPr>
            <p:cNvSpPr txBox="1"/>
            <p:nvPr/>
          </p:nvSpPr>
          <p:spPr>
            <a:xfrm>
              <a:off x="1650028" y="4199557"/>
              <a:ext cx="2109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pc="200" dirty="0">
                  <a:ea typeface="Meiryo UI" panose="020B0604030504040204" pitchFamily="50" charset="-128"/>
                </a:rPr>
                <a:t>職場の納得と合意</a:t>
              </a:r>
              <a:endParaRPr kumimoji="1" lang="ja-JP" altLang="en-US" spc="200" dirty="0">
                <a:ea typeface="Meiryo UI" panose="020B0604030504040204" pitchFamily="50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AC0A66F8-F445-3B68-6BEB-E57648163EC0}"/>
              </a:ext>
            </a:extLst>
          </p:cNvPr>
          <p:cNvGrpSpPr/>
          <p:nvPr/>
        </p:nvGrpSpPr>
        <p:grpSpPr>
          <a:xfrm>
            <a:off x="3833120" y="3829332"/>
            <a:ext cx="2107257" cy="646331"/>
            <a:chOff x="3824328" y="4061058"/>
            <a:chExt cx="2107257" cy="646331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F1F1EEB-DF27-01DB-CC1B-ECBA47ABEB03}"/>
                </a:ext>
              </a:extLst>
            </p:cNvPr>
            <p:cNvSpPr txBox="1"/>
            <p:nvPr/>
          </p:nvSpPr>
          <p:spPr>
            <a:xfrm>
              <a:off x="4164755" y="4061058"/>
              <a:ext cx="17668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pc="200" dirty="0">
                  <a:ea typeface="Meiryo UI" panose="020B0604030504040204" pitchFamily="50" charset="-128"/>
                </a:rPr>
                <a:t>スムーズな実行</a:t>
              </a:r>
              <a:endParaRPr lang="en-US" altLang="ja-JP" spc="200" dirty="0"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pc="200" dirty="0">
                  <a:ea typeface="Meiryo UI" panose="020B0604030504040204" pitchFamily="50" charset="-128"/>
                </a:rPr>
                <a:t>達　成　感</a:t>
              </a:r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C4349784-7797-EB88-5306-C37E76854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328" y="4258223"/>
              <a:ext cx="276000" cy="252000"/>
            </a:xfrm>
            <a:prstGeom prst="rect">
              <a:avLst/>
            </a:prstGeom>
          </p:spPr>
        </p:pic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A44EEA07-D9BF-C7BF-82E3-891F465D9BB3}"/>
              </a:ext>
            </a:extLst>
          </p:cNvPr>
          <p:cNvGrpSpPr/>
          <p:nvPr/>
        </p:nvGrpSpPr>
        <p:grpSpPr>
          <a:xfrm>
            <a:off x="6004804" y="3829332"/>
            <a:ext cx="2535260" cy="584775"/>
            <a:chOff x="5996012" y="4061058"/>
            <a:chExt cx="2535260" cy="584775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4E48247-8E50-710B-E1A9-1A49DEA79B92}"/>
                </a:ext>
              </a:extLst>
            </p:cNvPr>
            <p:cNvSpPr txBox="1"/>
            <p:nvPr/>
          </p:nvSpPr>
          <p:spPr>
            <a:xfrm>
              <a:off x="6336440" y="4061058"/>
              <a:ext cx="21948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pc="200" dirty="0">
                  <a:ea typeface="Meiryo UI" panose="020B0604030504040204" pitchFamily="50" charset="-128"/>
                </a:rPr>
                <a:t>職場の改善力向上</a:t>
              </a:r>
              <a:endParaRPr lang="en-US" altLang="ja-JP" spc="200" dirty="0"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400" spc="200" dirty="0">
                  <a:latin typeface="+mn-ea"/>
                  <a:ea typeface="+mn-ea"/>
                </a:rPr>
                <a:t>「</a:t>
              </a:r>
              <a:r>
                <a:rPr kumimoji="1" lang="en-US" altLang="ja-JP" sz="1400" spc="200" dirty="0">
                  <a:latin typeface="+mn-ea"/>
                  <a:ea typeface="+mn-ea"/>
                </a:rPr>
                <a:t>5S</a:t>
              </a:r>
              <a:r>
                <a:rPr kumimoji="1" lang="ja-JP" altLang="en-US" sz="1400" spc="200" dirty="0">
                  <a:latin typeface="+mn-ea"/>
                  <a:ea typeface="+mn-ea"/>
                </a:rPr>
                <a:t>の目的」参照</a:t>
              </a:r>
            </a:p>
          </p:txBody>
        </p: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0FAD84D2-BD36-5065-0F17-99C6669A5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012" y="4258223"/>
              <a:ext cx="276000" cy="252000"/>
            </a:xfrm>
            <a:prstGeom prst="rect">
              <a:avLst/>
            </a:prstGeom>
          </p:spPr>
        </p:pic>
      </p:grpSp>
      <p:sp>
        <p:nvSpPr>
          <p:cNvPr id="35" name="吹き出し: 円形 34">
            <a:extLst>
              <a:ext uri="{FF2B5EF4-FFF2-40B4-BE49-F238E27FC236}">
                <a16:creationId xmlns:a16="http://schemas.microsoft.com/office/drawing/2014/main" id="{214DEEB8-36A1-DA44-32F8-FB548CBEE8DF}"/>
              </a:ext>
            </a:extLst>
          </p:cNvPr>
          <p:cNvSpPr/>
          <p:nvPr/>
        </p:nvSpPr>
        <p:spPr>
          <a:xfrm>
            <a:off x="7064404" y="2194441"/>
            <a:ext cx="576000" cy="324000"/>
          </a:xfrm>
          <a:prstGeom prst="wedgeEllipseCallout">
            <a:avLst>
              <a:gd name="adj1" fmla="val -15111"/>
              <a:gd name="adj2" fmla="val 100938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・・・・</a:t>
            </a:r>
          </a:p>
        </p:txBody>
      </p:sp>
      <p:sp>
        <p:nvSpPr>
          <p:cNvPr id="38" name="吹き出し: 円形 37">
            <a:extLst>
              <a:ext uri="{FF2B5EF4-FFF2-40B4-BE49-F238E27FC236}">
                <a16:creationId xmlns:a16="http://schemas.microsoft.com/office/drawing/2014/main" id="{F727410D-40C1-AEB4-7C10-F2790E4FAD52}"/>
              </a:ext>
            </a:extLst>
          </p:cNvPr>
          <p:cNvSpPr/>
          <p:nvPr/>
        </p:nvSpPr>
        <p:spPr>
          <a:xfrm>
            <a:off x="7817616" y="2194441"/>
            <a:ext cx="576000" cy="324000"/>
          </a:xfrm>
          <a:prstGeom prst="wedgeEllipseCallout">
            <a:avLst>
              <a:gd name="adj1" fmla="val -9712"/>
              <a:gd name="adj2" fmla="val 109442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・・・・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10794F1D-230C-86CE-78E1-28C8CF9ADE88}"/>
              </a:ext>
            </a:extLst>
          </p:cNvPr>
          <p:cNvGrpSpPr/>
          <p:nvPr/>
        </p:nvGrpSpPr>
        <p:grpSpPr>
          <a:xfrm>
            <a:off x="328143" y="2833065"/>
            <a:ext cx="1599491" cy="1708508"/>
            <a:chOff x="328143" y="2833065"/>
            <a:chExt cx="1599491" cy="1708508"/>
          </a:xfrm>
        </p:grpSpPr>
        <p:pic>
          <p:nvPicPr>
            <p:cNvPr id="47" name="図 46" descr="アイコン&#10;&#10;中程度の精度で自動的に生成された説明">
              <a:extLst>
                <a:ext uri="{FF2B5EF4-FFF2-40B4-BE49-F238E27FC236}">
                  <a16:creationId xmlns:a16="http://schemas.microsoft.com/office/drawing/2014/main" id="{EF775AE6-54C1-E52F-22AC-AAAB204DF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143" y="3684308"/>
              <a:ext cx="762662" cy="857265"/>
            </a:xfrm>
            <a:prstGeom prst="rect">
              <a:avLst/>
            </a:prstGeom>
          </p:spPr>
        </p:pic>
        <p:sp>
          <p:nvSpPr>
            <p:cNvPr id="48" name="吹き出し: 角を丸めた四角形 47">
              <a:extLst>
                <a:ext uri="{FF2B5EF4-FFF2-40B4-BE49-F238E27FC236}">
                  <a16:creationId xmlns:a16="http://schemas.microsoft.com/office/drawing/2014/main" id="{DFA726D7-A06A-8A01-5454-59FBDC2246E7}"/>
                </a:ext>
              </a:extLst>
            </p:cNvPr>
            <p:cNvSpPr/>
            <p:nvPr/>
          </p:nvSpPr>
          <p:spPr>
            <a:xfrm>
              <a:off x="429041" y="2833065"/>
              <a:ext cx="1498593" cy="747834"/>
            </a:xfrm>
            <a:prstGeom prst="wedgeRoundRectCallout">
              <a:avLst>
                <a:gd name="adj1" fmla="val -32426"/>
                <a:gd name="adj2" fmla="val 72281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やれと言われるならやりますけど・・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816BC78-74E3-6064-B7A6-A52375A1BDB0}"/>
              </a:ext>
            </a:extLst>
          </p:cNvPr>
          <p:cNvSpPr txBox="1"/>
          <p:nvPr/>
        </p:nvSpPr>
        <p:spPr>
          <a:xfrm>
            <a:off x="1034798" y="4358877"/>
            <a:ext cx="3544542" cy="485481"/>
          </a:xfrm>
          <a:prstGeom prst="clou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36000" rIns="0" bIns="36000" rtlCol="0">
            <a:noAutofit/>
          </a:bodyPr>
          <a:lstStyle/>
          <a:p>
            <a:r>
              <a:rPr kumimoji="1" lang="ja-JP" altLang="en-US" sz="1600" dirty="0"/>
              <a:t>「悪かったら元に戻しましょう」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6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07"/>
    </mc:Choice>
    <mc:Fallback xmlns="">
      <p:transition spd="slow" advTm="114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9" grpId="0"/>
      <p:bldP spid="35" grpId="0" animBg="1"/>
      <p:bldP spid="35" grpId="1" animBg="1"/>
      <p:bldP spid="38" grpId="0" animBg="1"/>
      <p:bldP spid="38" grpId="1" animBg="1"/>
      <p:bldP spid="51" grpId="0" animBg="1"/>
    </p:bldLst>
  </p:timing>
  <p:extLst>
    <p:ext uri="{E180D4A7-C9FB-4DFB-919C-405C955672EB}">
      <p14:showEvtLst xmlns:p14="http://schemas.microsoft.com/office/powerpoint/2010/main">
        <p14:playEvt time="3007" objId="24"/>
        <p14:stopEvt time="113163" objId="2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3685B-14DC-21E9-D4DF-8F92936DC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4EB62-3682-7E8A-6061-DDBFFA434F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32000" y="1410905"/>
            <a:ext cx="2880000" cy="1014412"/>
          </a:xfrm>
        </p:spPr>
        <p:txBody>
          <a:bodyPr/>
          <a:lstStyle/>
          <a:p>
            <a:r>
              <a:rPr kumimoji="1" lang="ja-JP" altLang="en-US" sz="6600" i="0" u="none" strike="noStrike" kern="1200" cap="none" spc="800" normalizeH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第</a:t>
            </a:r>
            <a:r>
              <a:rPr kumimoji="1" lang="en-US" altLang="ja-JP" sz="6600" kern="1200" spc="80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6</a:t>
            </a:r>
            <a:r>
              <a:rPr kumimoji="1" lang="ja-JP" altLang="en-US" sz="6600" i="0" u="none" strike="noStrike" kern="1200" cap="none" spc="800" normalizeH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話</a:t>
            </a:r>
            <a:endParaRPr kumimoji="1" lang="ja-JP" altLang="en-US" sz="6600" spc="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948C42-6516-6897-7C1A-E4354033A1E3}"/>
              </a:ext>
            </a:extLst>
          </p:cNvPr>
          <p:cNvSpPr txBox="1"/>
          <p:nvPr/>
        </p:nvSpPr>
        <p:spPr>
          <a:xfrm>
            <a:off x="1329370" y="2571750"/>
            <a:ext cx="648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i="0" u="none" strike="noStrike" kern="1200" cap="none" spc="700" normalizeH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価値観の違い</a:t>
            </a:r>
            <a:endParaRPr kumimoji="1" lang="en-US" altLang="ja-JP" sz="6600" i="0" u="none" strike="noStrike" kern="1200" cap="none" spc="700" normalizeH="0" noProof="0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78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45"/>
    </mc:Choice>
    <mc:Fallback xmlns="">
      <p:transition spd="slow" advTm="23445"/>
    </mc:Fallback>
  </mc:AlternateContent>
  <p:extLst>
    <p:ext uri="{E180D4A7-C9FB-4DFB-919C-405C955672EB}">
      <p14:showEvtLst xmlns:p14="http://schemas.microsoft.com/office/powerpoint/2010/main">
        <p14:playEvt time="2947" objId="5"/>
        <p14:stopEvt time="22858" objId="5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直角三角形 86">
            <a:extLst>
              <a:ext uri="{FF2B5EF4-FFF2-40B4-BE49-F238E27FC236}">
                <a16:creationId xmlns:a16="http://schemas.microsoft.com/office/drawing/2014/main" id="{3D56E5CB-2900-BC79-179A-929C1AE72C62}"/>
              </a:ext>
            </a:extLst>
          </p:cNvPr>
          <p:cNvSpPr/>
          <p:nvPr/>
        </p:nvSpPr>
        <p:spPr>
          <a:xfrm rot="21317011" flipV="1">
            <a:off x="6903969" y="4350232"/>
            <a:ext cx="1764000" cy="18099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平行四辺形 39">
            <a:extLst>
              <a:ext uri="{FF2B5EF4-FFF2-40B4-BE49-F238E27FC236}">
                <a16:creationId xmlns:a16="http://schemas.microsoft.com/office/drawing/2014/main" id="{F430A0EB-536B-401A-61D1-C97C5E81AFDF}"/>
              </a:ext>
            </a:extLst>
          </p:cNvPr>
          <p:cNvSpPr/>
          <p:nvPr/>
        </p:nvSpPr>
        <p:spPr>
          <a:xfrm rot="1962316">
            <a:off x="-122479" y="1781307"/>
            <a:ext cx="2061485" cy="141057"/>
          </a:xfrm>
          <a:prstGeom prst="parallelogram">
            <a:avLst>
              <a:gd name="adj" fmla="val 135358"/>
            </a:avLst>
          </a:prstGeom>
          <a:gradFill>
            <a:gsLst>
              <a:gs pos="57000">
                <a:srgbClr val="F8FAFD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C3D748D-D779-7863-D6EE-B330EB93DA46}"/>
              </a:ext>
            </a:extLst>
          </p:cNvPr>
          <p:cNvGrpSpPr/>
          <p:nvPr/>
        </p:nvGrpSpPr>
        <p:grpSpPr>
          <a:xfrm>
            <a:off x="161575" y="243391"/>
            <a:ext cx="5378014" cy="2021181"/>
            <a:chOff x="161575" y="243391"/>
            <a:chExt cx="5378014" cy="2021181"/>
          </a:xfrm>
        </p:grpSpPr>
        <p:sp>
          <p:nvSpPr>
            <p:cNvPr id="4" name="平行四辺形 3">
              <a:extLst>
                <a:ext uri="{FF2B5EF4-FFF2-40B4-BE49-F238E27FC236}">
                  <a16:creationId xmlns:a16="http://schemas.microsoft.com/office/drawing/2014/main" id="{B93CB955-9861-70E9-DA94-5658390E3F79}"/>
                </a:ext>
              </a:extLst>
            </p:cNvPr>
            <p:cNvSpPr/>
            <p:nvPr/>
          </p:nvSpPr>
          <p:spPr>
            <a:xfrm rot="21402425" flipV="1">
              <a:off x="161575" y="1255936"/>
              <a:ext cx="5090201" cy="1008636"/>
            </a:xfrm>
            <a:prstGeom prst="parallelogram">
              <a:avLst>
                <a:gd name="adj" fmla="val 134616"/>
              </a:avLst>
            </a:prstGeom>
            <a:solidFill>
              <a:srgbClr val="8AAC46"/>
            </a:solidFill>
            <a:ln w="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27F72882-5AA1-4FC3-C4E6-74CF82D017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0505" y="1374842"/>
              <a:ext cx="1836037" cy="112127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00271C2B-2365-A8B4-E953-8645301880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8480" y="1552534"/>
              <a:ext cx="1856575" cy="111922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7176A6DD-B28B-A3B3-0B35-9D6EB63271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7771" y="1669600"/>
              <a:ext cx="529024" cy="38526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F4871069-4A60-A367-58FA-26A86F971B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4575" y="1913890"/>
              <a:ext cx="1946910" cy="116723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204138F7-BAB8-9ADA-0D0F-03D97E1976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70505" y="1753643"/>
              <a:ext cx="205740" cy="156437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0DFF4609-C8B7-D286-45B8-7E807EB702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4365" y="2054786"/>
              <a:ext cx="2252130" cy="148882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平行四辺形 37">
              <a:extLst>
                <a:ext uri="{FF2B5EF4-FFF2-40B4-BE49-F238E27FC236}">
                  <a16:creationId xmlns:a16="http://schemas.microsoft.com/office/drawing/2014/main" id="{A9388A66-2EE9-FF87-8FB3-0D9A11C565AC}"/>
                </a:ext>
              </a:extLst>
            </p:cNvPr>
            <p:cNvSpPr/>
            <p:nvPr/>
          </p:nvSpPr>
          <p:spPr>
            <a:xfrm rot="12762316">
              <a:off x="3478104" y="1578855"/>
              <a:ext cx="2061485" cy="141057"/>
            </a:xfrm>
            <a:prstGeom prst="parallelogram">
              <a:avLst>
                <a:gd name="adj" fmla="val 135358"/>
              </a:avLst>
            </a:prstGeom>
            <a:gradFill>
              <a:gsLst>
                <a:gs pos="80000">
                  <a:srgbClr val="FAFCFD"/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2962DB8D-8165-1CBD-C696-3BF5DFF232EF}"/>
                </a:ext>
              </a:extLst>
            </p:cNvPr>
            <p:cNvGrpSpPr/>
            <p:nvPr/>
          </p:nvGrpSpPr>
          <p:grpSpPr>
            <a:xfrm>
              <a:off x="644524" y="692476"/>
              <a:ext cx="2069410" cy="1164264"/>
              <a:chOff x="644524" y="692476"/>
              <a:chExt cx="2069410" cy="1164264"/>
            </a:xfrm>
          </p:grpSpPr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73EC12B2-7F73-3877-015D-8812B7CE5C72}"/>
                  </a:ext>
                </a:extLst>
              </p:cNvPr>
              <p:cNvSpPr/>
              <p:nvPr/>
            </p:nvSpPr>
            <p:spPr>
              <a:xfrm flipH="1">
                <a:off x="644524" y="692476"/>
                <a:ext cx="1141174" cy="11642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>
                  <a:rot lat="600000" lon="4200000" rev="0"/>
                </a:camera>
                <a:lightRig rig="balanced" dir="t"/>
              </a:scene3d>
              <a:sp3d extrusionH="1441450" prstMaterial="softEdge">
                <a:contourClr>
                  <a:schemeClr val="bg2">
                    <a:lumMod val="9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平行四辺形 40">
                <a:extLst>
                  <a:ext uri="{FF2B5EF4-FFF2-40B4-BE49-F238E27FC236}">
                    <a16:creationId xmlns:a16="http://schemas.microsoft.com/office/drawing/2014/main" id="{0AF91A2D-73AD-2620-7383-A27434FD5CFD}"/>
                  </a:ext>
                </a:extLst>
              </p:cNvPr>
              <p:cNvSpPr/>
              <p:nvPr/>
            </p:nvSpPr>
            <p:spPr>
              <a:xfrm rot="5400000" flipV="1">
                <a:off x="1775476" y="901454"/>
                <a:ext cx="676894" cy="570115"/>
              </a:xfrm>
              <a:prstGeom prst="parallelogram">
                <a:avLst>
                  <a:gd name="adj" fmla="val 6240"/>
                </a:avLst>
              </a:prstGeom>
              <a:solidFill>
                <a:schemeClr val="accent5">
                  <a:lumMod val="20000"/>
                  <a:lumOff val="80000"/>
                  <a:alpha val="22000"/>
                </a:schemeClr>
              </a:solidFill>
              <a:ln w="508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31A8C965-D332-D6BA-586B-646F36D9AD48}"/>
                  </a:ext>
                </a:extLst>
              </p:cNvPr>
              <p:cNvCxnSpPr>
                <a:cxnSpLocks/>
                <a:stCxn id="41" idx="5"/>
                <a:endCxn id="41" idx="2"/>
              </p:cNvCxnSpPr>
              <p:nvPr/>
            </p:nvCxnSpPr>
            <p:spPr>
              <a:xfrm>
                <a:off x="2113924" y="865853"/>
                <a:ext cx="0" cy="641318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グループ化 48">
                <a:extLst>
                  <a:ext uri="{FF2B5EF4-FFF2-40B4-BE49-F238E27FC236}">
                    <a16:creationId xmlns:a16="http://schemas.microsoft.com/office/drawing/2014/main" id="{EF0707E6-2ECF-8ECA-06FA-08B9B76D2943}"/>
                  </a:ext>
                </a:extLst>
              </p:cNvPr>
              <p:cNvGrpSpPr/>
              <p:nvPr/>
            </p:nvGrpSpPr>
            <p:grpSpPr>
              <a:xfrm>
                <a:off x="2472501" y="1012095"/>
                <a:ext cx="241433" cy="338448"/>
                <a:chOff x="3054997" y="1056187"/>
                <a:chExt cx="241433" cy="338448"/>
              </a:xfrm>
            </p:grpSpPr>
            <p:sp>
              <p:nvSpPr>
                <p:cNvPr id="54" name="平行四辺形 53">
                  <a:extLst>
                    <a:ext uri="{FF2B5EF4-FFF2-40B4-BE49-F238E27FC236}">
                      <a16:creationId xmlns:a16="http://schemas.microsoft.com/office/drawing/2014/main" id="{F054C314-B7FC-B27A-F58B-1765BAF0D09F}"/>
                    </a:ext>
                  </a:extLst>
                </p:cNvPr>
                <p:cNvSpPr/>
                <p:nvPr/>
              </p:nvSpPr>
              <p:spPr>
                <a:xfrm rot="5400000" flipV="1">
                  <a:off x="3006490" y="1104694"/>
                  <a:ext cx="338448" cy="241433"/>
                </a:xfrm>
                <a:prstGeom prst="parallelogram">
                  <a:avLst>
                    <a:gd name="adj" fmla="val 6240"/>
                  </a:avLst>
                </a:prstGeom>
                <a:solidFill>
                  <a:schemeClr val="tx1">
                    <a:lumMod val="50000"/>
                    <a:lumOff val="50000"/>
                    <a:alpha val="22000"/>
                  </a:schemeClr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楕円 56">
                  <a:extLst>
                    <a:ext uri="{FF2B5EF4-FFF2-40B4-BE49-F238E27FC236}">
                      <a16:creationId xmlns:a16="http://schemas.microsoft.com/office/drawing/2014/main" id="{72A5C121-7639-FEBB-FB40-68F1C83A410F}"/>
                    </a:ext>
                  </a:extLst>
                </p:cNvPr>
                <p:cNvSpPr/>
                <p:nvPr/>
              </p:nvSpPr>
              <p:spPr>
                <a:xfrm>
                  <a:off x="3095331" y="1116832"/>
                  <a:ext cx="51875" cy="5187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楕円 74">
                  <a:extLst>
                    <a:ext uri="{FF2B5EF4-FFF2-40B4-BE49-F238E27FC236}">
                      <a16:creationId xmlns:a16="http://schemas.microsoft.com/office/drawing/2014/main" id="{E24AEF4F-6D7A-4556-0F35-ED351374C4F4}"/>
                    </a:ext>
                  </a:extLst>
                </p:cNvPr>
                <p:cNvSpPr/>
                <p:nvPr/>
              </p:nvSpPr>
              <p:spPr>
                <a:xfrm>
                  <a:off x="3095331" y="1220039"/>
                  <a:ext cx="51875" cy="5187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楕円 87">
                  <a:extLst>
                    <a:ext uri="{FF2B5EF4-FFF2-40B4-BE49-F238E27FC236}">
                      <a16:creationId xmlns:a16="http://schemas.microsoft.com/office/drawing/2014/main" id="{B04E9D64-6F36-1E92-C885-E8EE29C757F5}"/>
                    </a:ext>
                  </a:extLst>
                </p:cNvPr>
                <p:cNvSpPr/>
                <p:nvPr/>
              </p:nvSpPr>
              <p:spPr>
                <a:xfrm>
                  <a:off x="3095331" y="1313122"/>
                  <a:ext cx="51875" cy="5187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楕円 91">
                  <a:extLst>
                    <a:ext uri="{FF2B5EF4-FFF2-40B4-BE49-F238E27FC236}">
                      <a16:creationId xmlns:a16="http://schemas.microsoft.com/office/drawing/2014/main" id="{92FD32F9-386C-98FC-423D-5EAB7E8BCEAA}"/>
                    </a:ext>
                  </a:extLst>
                </p:cNvPr>
                <p:cNvSpPr/>
                <p:nvPr/>
              </p:nvSpPr>
              <p:spPr>
                <a:xfrm>
                  <a:off x="3192357" y="1306591"/>
                  <a:ext cx="51875" cy="5187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楕円 95">
                  <a:extLst>
                    <a:ext uri="{FF2B5EF4-FFF2-40B4-BE49-F238E27FC236}">
                      <a16:creationId xmlns:a16="http://schemas.microsoft.com/office/drawing/2014/main" id="{267F17E9-B815-D29A-41C7-1A28D00D2108}"/>
                    </a:ext>
                  </a:extLst>
                </p:cNvPr>
                <p:cNvSpPr/>
                <p:nvPr/>
              </p:nvSpPr>
              <p:spPr>
                <a:xfrm>
                  <a:off x="3192357" y="1214211"/>
                  <a:ext cx="51875" cy="5187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楕円 98">
                  <a:extLst>
                    <a:ext uri="{FF2B5EF4-FFF2-40B4-BE49-F238E27FC236}">
                      <a16:creationId xmlns:a16="http://schemas.microsoft.com/office/drawing/2014/main" id="{A49FA6DD-8503-D7E6-82CD-82EBE38B611F}"/>
                    </a:ext>
                  </a:extLst>
                </p:cNvPr>
                <p:cNvSpPr/>
                <p:nvPr/>
              </p:nvSpPr>
              <p:spPr>
                <a:xfrm>
                  <a:off x="3192357" y="1106827"/>
                  <a:ext cx="51875" cy="5187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F9D597F-62CB-3485-596E-7ED8DC6359B3}"/>
                </a:ext>
              </a:extLst>
            </p:cNvPr>
            <p:cNvSpPr txBox="1"/>
            <p:nvPr/>
          </p:nvSpPr>
          <p:spPr>
            <a:xfrm>
              <a:off x="1499871" y="243391"/>
              <a:ext cx="886323" cy="338554"/>
            </a:xfrm>
            <a:custGeom>
              <a:avLst/>
              <a:gdLst>
                <a:gd name="connsiteX0" fmla="*/ 0 w 1210588"/>
                <a:gd name="connsiteY0" fmla="*/ 0 h 338554"/>
                <a:gd name="connsiteX1" fmla="*/ 1210588 w 1210588"/>
                <a:gd name="connsiteY1" fmla="*/ 0 h 338554"/>
                <a:gd name="connsiteX2" fmla="*/ 1210588 w 1210588"/>
                <a:gd name="connsiteY2" fmla="*/ 338554 h 338554"/>
                <a:gd name="connsiteX3" fmla="*/ 0 w 1210588"/>
                <a:gd name="connsiteY3" fmla="*/ 338554 h 338554"/>
                <a:gd name="connsiteX4" fmla="*/ 0 w 1210588"/>
                <a:gd name="connsiteY4" fmla="*/ 0 h 338554"/>
                <a:gd name="connsiteX0" fmla="*/ 0 w 1236902"/>
                <a:gd name="connsiteY0" fmla="*/ 0 h 345132"/>
                <a:gd name="connsiteX1" fmla="*/ 1236902 w 1236902"/>
                <a:gd name="connsiteY1" fmla="*/ 6578 h 345132"/>
                <a:gd name="connsiteX2" fmla="*/ 1236902 w 1236902"/>
                <a:gd name="connsiteY2" fmla="*/ 345132 h 345132"/>
                <a:gd name="connsiteX3" fmla="*/ 26314 w 1236902"/>
                <a:gd name="connsiteY3" fmla="*/ 345132 h 345132"/>
                <a:gd name="connsiteX4" fmla="*/ 0 w 1236902"/>
                <a:gd name="connsiteY4" fmla="*/ 0 h 345132"/>
                <a:gd name="connsiteX0" fmla="*/ 0 w 1236902"/>
                <a:gd name="connsiteY0" fmla="*/ 0 h 345132"/>
                <a:gd name="connsiteX1" fmla="*/ 1204010 w 1236902"/>
                <a:gd name="connsiteY1" fmla="*/ 6578 h 345132"/>
                <a:gd name="connsiteX2" fmla="*/ 1236902 w 1236902"/>
                <a:gd name="connsiteY2" fmla="*/ 345132 h 345132"/>
                <a:gd name="connsiteX3" fmla="*/ 26314 w 1236902"/>
                <a:gd name="connsiteY3" fmla="*/ 345132 h 345132"/>
                <a:gd name="connsiteX4" fmla="*/ 0 w 1236902"/>
                <a:gd name="connsiteY4" fmla="*/ 0 h 34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902" h="345132">
                  <a:moveTo>
                    <a:pt x="0" y="0"/>
                  </a:moveTo>
                  <a:lnTo>
                    <a:pt x="1204010" y="6578"/>
                  </a:lnTo>
                  <a:lnTo>
                    <a:pt x="1236902" y="345132"/>
                  </a:lnTo>
                  <a:lnTo>
                    <a:pt x="26314" y="34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isometricOffAxis1Right">
                <a:rot lat="1080000" lon="20039998" rev="213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/>
                <a:t>１号</a:t>
              </a:r>
              <a:r>
                <a:rPr kumimoji="1" lang="en-US" altLang="ja-JP" sz="1600" dirty="0"/>
                <a:t>MC</a:t>
              </a:r>
              <a:endParaRPr kumimoji="1" lang="ja-JP" altLang="en-US" sz="1600" dirty="0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54ABAF76-2DEA-25AF-679E-A7B34747F4C3}"/>
                </a:ext>
              </a:extLst>
            </p:cNvPr>
            <p:cNvSpPr txBox="1"/>
            <p:nvPr/>
          </p:nvSpPr>
          <p:spPr>
            <a:xfrm>
              <a:off x="2351315" y="304571"/>
              <a:ext cx="1819330" cy="830104"/>
            </a:xfrm>
            <a:prstGeom prst="irregularSeal2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ジャマ</a:t>
              </a:r>
              <a:endParaRPr kumimoji="1" lang="ja-JP" altLang="en-US" dirty="0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F7B7826-1129-E56E-E302-468A4048F919}"/>
              </a:ext>
            </a:extLst>
          </p:cNvPr>
          <p:cNvGrpSpPr/>
          <p:nvPr/>
        </p:nvGrpSpPr>
        <p:grpSpPr>
          <a:xfrm>
            <a:off x="3262491" y="2505826"/>
            <a:ext cx="2206397" cy="2350008"/>
            <a:chOff x="1721064" y="1863211"/>
            <a:chExt cx="2792441" cy="2974197"/>
          </a:xfrm>
        </p:grpSpPr>
        <p:pic>
          <p:nvPicPr>
            <p:cNvPr id="15" name="図 14" descr="おもちゃ, 人形, 部屋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0DA91CD6-911B-66D7-64F4-094BAE33F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1064" y="1863211"/>
              <a:ext cx="2792441" cy="2974197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8D3A802-35D8-FF51-B381-E9512C5DC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99546" y="1914537"/>
              <a:ext cx="766753" cy="726357"/>
            </a:xfrm>
            <a:prstGeom prst="rect">
              <a:avLst/>
            </a:prstGeom>
          </p:spPr>
        </p:pic>
      </p:grpSp>
      <p:sp>
        <p:nvSpPr>
          <p:cNvPr id="3" name="思考の吹き出し: 雲形 2">
            <a:extLst>
              <a:ext uri="{FF2B5EF4-FFF2-40B4-BE49-F238E27FC236}">
                <a16:creationId xmlns:a16="http://schemas.microsoft.com/office/drawing/2014/main" id="{5B4806A9-F050-4E73-3898-8C5E719FEBB1}"/>
              </a:ext>
            </a:extLst>
          </p:cNvPr>
          <p:cNvSpPr/>
          <p:nvPr/>
        </p:nvSpPr>
        <p:spPr>
          <a:xfrm>
            <a:off x="5041097" y="2650099"/>
            <a:ext cx="3921015" cy="1687775"/>
          </a:xfrm>
          <a:prstGeom prst="cloudCallout">
            <a:avLst>
              <a:gd name="adj1" fmla="val -52636"/>
              <a:gd name="adj2" fmla="val 33921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ja-JP" altLang="en-US" sz="1600" spc="160" dirty="0">
                <a:solidFill>
                  <a:schemeClr val="tx1"/>
                </a:solidFill>
                <a:latin typeface="+mn-ea"/>
              </a:rPr>
              <a:t>あの１号マシニングセンターは大変邪魔です、</a:t>
            </a:r>
            <a:r>
              <a:rPr lang="en-US" altLang="ja-JP" sz="1600" spc="160" dirty="0">
                <a:solidFill>
                  <a:schemeClr val="tx1"/>
                </a:solidFill>
                <a:latin typeface="+mn-ea"/>
              </a:rPr>
              <a:t>10</a:t>
            </a:r>
            <a:r>
              <a:rPr lang="ja-JP" altLang="en-US" sz="1600" spc="160" dirty="0">
                <a:solidFill>
                  <a:schemeClr val="tx1"/>
                </a:solidFill>
                <a:latin typeface="+mn-ea"/>
              </a:rPr>
              <a:t>年以上使っていませんし、廃棄したら良いと思います。</a:t>
            </a:r>
            <a:endParaRPr kumimoji="1" lang="ja-JP" altLang="en-US" sz="1600" spc="160" dirty="0">
              <a:latin typeface="+mn-ea"/>
            </a:endParaRPr>
          </a:p>
        </p:txBody>
      </p:sp>
      <p:sp>
        <p:nvSpPr>
          <p:cNvPr id="11" name="思考の吹き出し: 雲形 10">
            <a:extLst>
              <a:ext uri="{FF2B5EF4-FFF2-40B4-BE49-F238E27FC236}">
                <a16:creationId xmlns:a16="http://schemas.microsoft.com/office/drawing/2014/main" id="{21E6DE13-6938-3FE1-2774-F69C78B70163}"/>
              </a:ext>
            </a:extLst>
          </p:cNvPr>
          <p:cNvSpPr/>
          <p:nvPr/>
        </p:nvSpPr>
        <p:spPr>
          <a:xfrm>
            <a:off x="4195912" y="531909"/>
            <a:ext cx="4766200" cy="2345054"/>
          </a:xfrm>
          <a:prstGeom prst="cloudCallout">
            <a:avLst>
              <a:gd name="adj1" fmla="val -46379"/>
              <a:gd name="adj2" fmla="val 41592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ja-JP" altLang="en-US" sz="1600" spc="160" dirty="0">
                <a:solidFill>
                  <a:schemeClr val="tx1"/>
                </a:solidFill>
                <a:latin typeface="+mn-ea"/>
              </a:rPr>
              <a:t>うーん。社長があの一台から仕事を始めて、苦労して苦労して今の会社になったんだよ。年頭のあいさつで、いつもあれを指さして、「初心忘れず」と皆に言ってるだろぅ。会社のシンボルなんだよ。</a:t>
            </a:r>
            <a:br>
              <a:rPr lang="en-US" altLang="ja-JP" sz="1600" spc="160" dirty="0">
                <a:solidFill>
                  <a:schemeClr val="tx1"/>
                </a:solidFill>
                <a:latin typeface="+mn-ea"/>
              </a:rPr>
            </a:br>
            <a:r>
              <a:rPr lang="ja-JP" altLang="en-US" sz="1600" spc="160" dirty="0">
                <a:solidFill>
                  <a:schemeClr val="tx1"/>
                </a:solidFill>
                <a:latin typeface="+mn-ea"/>
              </a:rPr>
              <a:t>難しいなぁ</a:t>
            </a:r>
            <a:r>
              <a:rPr lang="en-US" altLang="ja-JP" sz="1600" spc="160" dirty="0">
                <a:solidFill>
                  <a:schemeClr val="tx1"/>
                </a:solidFill>
                <a:latin typeface="+mn-ea"/>
              </a:rPr>
              <a:t>~</a:t>
            </a:r>
            <a:endParaRPr kumimoji="1" lang="ja-JP" altLang="en-US" sz="1600" spc="160" dirty="0"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87F17D-0CE3-5B72-95DA-ED13235EDD27}"/>
              </a:ext>
            </a:extLst>
          </p:cNvPr>
          <p:cNvSpPr txBox="1"/>
          <p:nvPr/>
        </p:nvSpPr>
        <p:spPr>
          <a:xfrm>
            <a:off x="124619" y="2757149"/>
            <a:ext cx="3563904" cy="1639788"/>
          </a:xfrm>
          <a:prstGeom prst="cloudCallout">
            <a:avLst>
              <a:gd name="adj1" fmla="val 46222"/>
              <a:gd name="adj2" fmla="val 19578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72000" rIns="0">
            <a:spAutoFit/>
          </a:bodyPr>
          <a:lstStyle/>
          <a:p>
            <a:r>
              <a:rPr lang="ja-JP" altLang="en-US" sz="1600" spc="160" dirty="0">
                <a:latin typeface="+mn-ea"/>
                <a:ea typeface="+mn-ea"/>
              </a:rPr>
              <a:t>１年以上使わないものは廃棄しようと決めたけど、</a:t>
            </a:r>
            <a:br>
              <a:rPr lang="en-US" altLang="ja-JP" sz="1600" spc="160" dirty="0">
                <a:latin typeface="+mn-ea"/>
                <a:ea typeface="+mn-ea"/>
              </a:rPr>
            </a:br>
            <a:r>
              <a:rPr lang="ja-JP" altLang="en-US" sz="1600" spc="160" dirty="0">
                <a:latin typeface="+mn-ea"/>
                <a:ea typeface="+mn-ea"/>
              </a:rPr>
              <a:t>あれを置いとくと、ほかの</a:t>
            </a:r>
            <a:br>
              <a:rPr lang="en-US" altLang="ja-JP" sz="1600" spc="160" dirty="0">
                <a:latin typeface="+mn-ea"/>
                <a:ea typeface="+mn-ea"/>
              </a:rPr>
            </a:br>
            <a:r>
              <a:rPr lang="ja-JP" altLang="en-US" sz="1600" spc="160" dirty="0">
                <a:latin typeface="+mn-ea"/>
                <a:ea typeface="+mn-ea"/>
              </a:rPr>
              <a:t>廃棄の判断に迷いますね</a:t>
            </a:r>
          </a:p>
        </p:txBody>
      </p:sp>
      <p:pic>
        <p:nvPicPr>
          <p:cNvPr id="19" name="16_3">
            <a:hlinkClick r:id="" action="ppaction://media"/>
            <a:extLst>
              <a:ext uri="{FF2B5EF4-FFF2-40B4-BE49-F238E27FC236}">
                <a16:creationId xmlns:a16="http://schemas.microsoft.com/office/drawing/2014/main" id="{65A17901-6BFE-3622-5CBE-3F72C560F66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52055" y="1603552"/>
            <a:ext cx="360000" cy="360000"/>
          </a:xfrm>
          <a:prstGeom prst="rect">
            <a:avLst/>
          </a:prstGeom>
        </p:spPr>
      </p:pic>
      <p:pic>
        <p:nvPicPr>
          <p:cNvPr id="21" name="16_4">
            <a:hlinkClick r:id="" action="ppaction://media"/>
            <a:extLst>
              <a:ext uri="{FF2B5EF4-FFF2-40B4-BE49-F238E27FC236}">
                <a16:creationId xmlns:a16="http://schemas.microsoft.com/office/drawing/2014/main" id="{1DC93181-734C-29C6-82D5-A60890FA0A2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52055" y="2222115"/>
            <a:ext cx="360000" cy="36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88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66"/>
    </mc:Choice>
    <mc:Fallback xmlns="">
      <p:transition spd="slow" advTm="47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 animBg="1"/>
      <p:bldP spid="11" grpId="0" animBg="1"/>
      <p:bldP spid="8" grpId="0" animBg="1"/>
    </p:bldLst>
  </p:timing>
  <p:extLst>
    <p:ext uri="{E180D4A7-C9FB-4DFB-919C-405C955672EB}">
      <p14:showEvtLst xmlns:p14="http://schemas.microsoft.com/office/powerpoint/2010/main">
        <p14:playEvt time="3516" objId="16"/>
        <p14:playEvt time="11402" objId="18"/>
        <p14:stopEvt time="11445" objId="16"/>
        <p14:playEvt time="20977" objId="19"/>
        <p14:stopEvt time="21020" objId="18"/>
        <p14:playEvt time="38435" objId="21"/>
        <p14:stopEvt time="38483" objId="19"/>
        <p14:stopEvt time="45525" objId="21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4D2069F9-CB6D-1F91-BFE9-F1E89AAC127D}"/>
              </a:ext>
            </a:extLst>
          </p:cNvPr>
          <p:cNvSpPr/>
          <p:nvPr/>
        </p:nvSpPr>
        <p:spPr>
          <a:xfrm flipH="1">
            <a:off x="4499617" y="3906779"/>
            <a:ext cx="2340000" cy="720000"/>
          </a:xfrm>
          <a:custGeom>
            <a:avLst/>
            <a:gdLst>
              <a:gd name="connsiteX0" fmla="*/ 133214 w 799267"/>
              <a:gd name="connsiteY0" fmla="*/ 0 h 3602667"/>
              <a:gd name="connsiteX1" fmla="*/ 666053 w 799267"/>
              <a:gd name="connsiteY1" fmla="*/ 0 h 3602667"/>
              <a:gd name="connsiteX2" fmla="*/ 799267 w 799267"/>
              <a:gd name="connsiteY2" fmla="*/ 133214 h 3602667"/>
              <a:gd name="connsiteX3" fmla="*/ 799267 w 799267"/>
              <a:gd name="connsiteY3" fmla="*/ 3602667 h 3602667"/>
              <a:gd name="connsiteX4" fmla="*/ 799267 w 799267"/>
              <a:gd name="connsiteY4" fmla="*/ 3602667 h 3602667"/>
              <a:gd name="connsiteX5" fmla="*/ 0 w 799267"/>
              <a:gd name="connsiteY5" fmla="*/ 3602667 h 3602667"/>
              <a:gd name="connsiteX6" fmla="*/ 0 w 799267"/>
              <a:gd name="connsiteY6" fmla="*/ 3602667 h 3602667"/>
              <a:gd name="connsiteX7" fmla="*/ 0 w 799267"/>
              <a:gd name="connsiteY7" fmla="*/ 133214 h 3602667"/>
              <a:gd name="connsiteX8" fmla="*/ 133214 w 799267"/>
              <a:gd name="connsiteY8" fmla="*/ 0 h 360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267" h="3602667">
                <a:moveTo>
                  <a:pt x="799267" y="600457"/>
                </a:moveTo>
                <a:lnTo>
                  <a:pt x="799267" y="3002210"/>
                </a:lnTo>
                <a:cubicBezTo>
                  <a:pt x="799267" y="3333833"/>
                  <a:pt x="786035" y="3602667"/>
                  <a:pt x="769713" y="3602667"/>
                </a:cubicBezTo>
                <a:lnTo>
                  <a:pt x="0" y="3602667"/>
                </a:lnTo>
                <a:lnTo>
                  <a:pt x="0" y="3602667"/>
                </a:lnTo>
                <a:lnTo>
                  <a:pt x="0" y="0"/>
                </a:lnTo>
                <a:lnTo>
                  <a:pt x="0" y="0"/>
                </a:lnTo>
                <a:lnTo>
                  <a:pt x="769713" y="0"/>
                </a:lnTo>
                <a:cubicBezTo>
                  <a:pt x="786035" y="0"/>
                  <a:pt x="799267" y="268834"/>
                  <a:pt x="799267" y="60045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180000" rIns="360000" bIns="162843" numCol="1" spcCol="1270" anchor="ctr" anchorCtr="0">
            <a:noAutofit/>
          </a:bodyPr>
          <a:lstStyle/>
          <a:p>
            <a:pPr marL="0" lvl="1" algn="dist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kumimoji="1" lang="ja-JP" altLang="en-US" sz="2800" kern="1200" dirty="0"/>
              <a:t>価 値 観</a:t>
            </a:r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D89E97E8-F907-F56E-2634-6B45DB1B1F1F}"/>
              </a:ext>
            </a:extLst>
          </p:cNvPr>
          <p:cNvSpPr/>
          <p:nvPr/>
        </p:nvSpPr>
        <p:spPr>
          <a:xfrm>
            <a:off x="6728193" y="3897945"/>
            <a:ext cx="1368000" cy="720000"/>
          </a:xfrm>
          <a:custGeom>
            <a:avLst/>
            <a:gdLst>
              <a:gd name="connsiteX0" fmla="*/ 0 w 1583989"/>
              <a:gd name="connsiteY0" fmla="*/ 131297 h 787765"/>
              <a:gd name="connsiteX1" fmla="*/ 131297 w 1583989"/>
              <a:gd name="connsiteY1" fmla="*/ 0 h 787765"/>
              <a:gd name="connsiteX2" fmla="*/ 1452692 w 1583989"/>
              <a:gd name="connsiteY2" fmla="*/ 0 h 787765"/>
              <a:gd name="connsiteX3" fmla="*/ 1583989 w 1583989"/>
              <a:gd name="connsiteY3" fmla="*/ 131297 h 787765"/>
              <a:gd name="connsiteX4" fmla="*/ 1583989 w 1583989"/>
              <a:gd name="connsiteY4" fmla="*/ 656468 h 787765"/>
              <a:gd name="connsiteX5" fmla="*/ 1452692 w 1583989"/>
              <a:gd name="connsiteY5" fmla="*/ 787765 h 787765"/>
              <a:gd name="connsiteX6" fmla="*/ 131297 w 1583989"/>
              <a:gd name="connsiteY6" fmla="*/ 787765 h 787765"/>
              <a:gd name="connsiteX7" fmla="*/ 0 w 1583989"/>
              <a:gd name="connsiteY7" fmla="*/ 656468 h 787765"/>
              <a:gd name="connsiteX8" fmla="*/ 0 w 1583989"/>
              <a:gd name="connsiteY8" fmla="*/ 131297 h 78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3989" h="787765">
                <a:moveTo>
                  <a:pt x="0" y="131297"/>
                </a:moveTo>
                <a:cubicBezTo>
                  <a:pt x="0" y="58784"/>
                  <a:pt x="58784" y="0"/>
                  <a:pt x="131297" y="0"/>
                </a:cubicBezTo>
                <a:lnTo>
                  <a:pt x="1452692" y="0"/>
                </a:lnTo>
                <a:cubicBezTo>
                  <a:pt x="1525205" y="0"/>
                  <a:pt x="1583989" y="58784"/>
                  <a:pt x="1583989" y="131297"/>
                </a:cubicBezTo>
                <a:lnTo>
                  <a:pt x="1583989" y="656468"/>
                </a:lnTo>
                <a:cubicBezTo>
                  <a:pt x="1583989" y="728981"/>
                  <a:pt x="1525205" y="787765"/>
                  <a:pt x="1452692" y="787765"/>
                </a:cubicBezTo>
                <a:lnTo>
                  <a:pt x="131297" y="787765"/>
                </a:lnTo>
                <a:cubicBezTo>
                  <a:pt x="58784" y="787765"/>
                  <a:pt x="0" y="728981"/>
                  <a:pt x="0" y="656468"/>
                </a:cubicBezTo>
                <a:lnTo>
                  <a:pt x="0" y="1312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99416" rIns="108000" bIns="9941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困　難</a:t>
            </a:r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4D50F906-6EC2-43FD-C68B-68EA052DF3DA}"/>
              </a:ext>
            </a:extLst>
          </p:cNvPr>
          <p:cNvSpPr/>
          <p:nvPr/>
        </p:nvSpPr>
        <p:spPr>
          <a:xfrm flipH="1">
            <a:off x="4499617" y="3080488"/>
            <a:ext cx="2340000" cy="720000"/>
          </a:xfrm>
          <a:custGeom>
            <a:avLst/>
            <a:gdLst>
              <a:gd name="connsiteX0" fmla="*/ 232785 w 1396685"/>
              <a:gd name="connsiteY0" fmla="*/ 0 h 3901440"/>
              <a:gd name="connsiteX1" fmla="*/ 1163900 w 1396685"/>
              <a:gd name="connsiteY1" fmla="*/ 0 h 3901440"/>
              <a:gd name="connsiteX2" fmla="*/ 1396685 w 1396685"/>
              <a:gd name="connsiteY2" fmla="*/ 232785 h 3901440"/>
              <a:gd name="connsiteX3" fmla="*/ 1396685 w 1396685"/>
              <a:gd name="connsiteY3" fmla="*/ 3901440 h 3901440"/>
              <a:gd name="connsiteX4" fmla="*/ 1396685 w 1396685"/>
              <a:gd name="connsiteY4" fmla="*/ 3901440 h 3901440"/>
              <a:gd name="connsiteX5" fmla="*/ 0 w 1396685"/>
              <a:gd name="connsiteY5" fmla="*/ 3901440 h 3901440"/>
              <a:gd name="connsiteX6" fmla="*/ 0 w 1396685"/>
              <a:gd name="connsiteY6" fmla="*/ 3901440 h 3901440"/>
              <a:gd name="connsiteX7" fmla="*/ 0 w 1396685"/>
              <a:gd name="connsiteY7" fmla="*/ 232785 h 3901440"/>
              <a:gd name="connsiteX8" fmla="*/ 232785 w 1396685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6685" h="3901440">
                <a:moveTo>
                  <a:pt x="1396685" y="650253"/>
                </a:moveTo>
                <a:lnTo>
                  <a:pt x="1396685" y="3251187"/>
                </a:lnTo>
                <a:cubicBezTo>
                  <a:pt x="1396685" y="3610312"/>
                  <a:pt x="1359375" y="3901439"/>
                  <a:pt x="1313350" y="3901439"/>
                </a:cubicBezTo>
                <a:lnTo>
                  <a:pt x="0" y="3901439"/>
                </a:lnTo>
                <a:lnTo>
                  <a:pt x="0" y="3901439"/>
                </a:lnTo>
                <a:lnTo>
                  <a:pt x="0" y="1"/>
                </a:lnTo>
                <a:lnTo>
                  <a:pt x="0" y="1"/>
                </a:lnTo>
                <a:lnTo>
                  <a:pt x="1313350" y="1"/>
                </a:lnTo>
                <a:cubicBezTo>
                  <a:pt x="1359375" y="1"/>
                  <a:pt x="1396685" y="291128"/>
                  <a:pt x="1396685" y="650253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lnRef>
          <a:fillRef idx="1"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fillRef>
          <a:effectRef idx="2"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2000" tIns="216000" rIns="360000" bIns="192007" numCol="1" spcCol="1270" anchor="ctr" anchorCtr="0">
            <a:noAutofit/>
          </a:bodyPr>
          <a:lstStyle/>
          <a:p>
            <a:pPr marL="0" lvl="1" algn="dist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kumimoji="1" lang="ja-JP" altLang="en-US" sz="2800" kern="1200" dirty="0"/>
              <a:t> 将来</a:t>
            </a:r>
            <a:r>
              <a:rPr kumimoji="1" lang="en-US" altLang="ja-JP" sz="2800" kern="1200" dirty="0"/>
              <a:t>/</a:t>
            </a:r>
            <a:r>
              <a:rPr kumimoji="1" lang="ja-JP" altLang="en-US" sz="2800" kern="1200" dirty="0"/>
              <a:t>予測</a:t>
            </a: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ACF5963D-11F7-9E0B-6667-9F55AAE1D74A}"/>
              </a:ext>
            </a:extLst>
          </p:cNvPr>
          <p:cNvSpPr/>
          <p:nvPr/>
        </p:nvSpPr>
        <p:spPr>
          <a:xfrm>
            <a:off x="6728193" y="3068916"/>
            <a:ext cx="1368000" cy="720000"/>
          </a:xfrm>
          <a:custGeom>
            <a:avLst/>
            <a:gdLst>
              <a:gd name="connsiteX0" fmla="*/ 0 w 1583989"/>
              <a:gd name="connsiteY0" fmla="*/ 131297 h 787765"/>
              <a:gd name="connsiteX1" fmla="*/ 131297 w 1583989"/>
              <a:gd name="connsiteY1" fmla="*/ 0 h 787765"/>
              <a:gd name="connsiteX2" fmla="*/ 1452692 w 1583989"/>
              <a:gd name="connsiteY2" fmla="*/ 0 h 787765"/>
              <a:gd name="connsiteX3" fmla="*/ 1583989 w 1583989"/>
              <a:gd name="connsiteY3" fmla="*/ 131297 h 787765"/>
              <a:gd name="connsiteX4" fmla="*/ 1583989 w 1583989"/>
              <a:gd name="connsiteY4" fmla="*/ 656468 h 787765"/>
              <a:gd name="connsiteX5" fmla="*/ 1452692 w 1583989"/>
              <a:gd name="connsiteY5" fmla="*/ 787765 h 787765"/>
              <a:gd name="connsiteX6" fmla="*/ 131297 w 1583989"/>
              <a:gd name="connsiteY6" fmla="*/ 787765 h 787765"/>
              <a:gd name="connsiteX7" fmla="*/ 0 w 1583989"/>
              <a:gd name="connsiteY7" fmla="*/ 656468 h 787765"/>
              <a:gd name="connsiteX8" fmla="*/ 0 w 1583989"/>
              <a:gd name="connsiteY8" fmla="*/ 131297 h 78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3989" h="787765">
                <a:moveTo>
                  <a:pt x="0" y="131297"/>
                </a:moveTo>
                <a:cubicBezTo>
                  <a:pt x="0" y="58784"/>
                  <a:pt x="58784" y="0"/>
                  <a:pt x="131297" y="0"/>
                </a:cubicBezTo>
                <a:lnTo>
                  <a:pt x="1452692" y="0"/>
                </a:lnTo>
                <a:cubicBezTo>
                  <a:pt x="1525205" y="0"/>
                  <a:pt x="1583989" y="58784"/>
                  <a:pt x="1583989" y="131297"/>
                </a:cubicBezTo>
                <a:lnTo>
                  <a:pt x="1583989" y="656468"/>
                </a:lnTo>
                <a:cubicBezTo>
                  <a:pt x="1583989" y="728981"/>
                  <a:pt x="1525205" y="787765"/>
                  <a:pt x="1452692" y="787765"/>
                </a:cubicBezTo>
                <a:lnTo>
                  <a:pt x="131297" y="787765"/>
                </a:lnTo>
                <a:cubicBezTo>
                  <a:pt x="58784" y="787765"/>
                  <a:pt x="0" y="728981"/>
                  <a:pt x="0" y="656468"/>
                </a:cubicBezTo>
                <a:lnTo>
                  <a:pt x="0" y="1312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99416" rIns="108000" bIns="9941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やや難</a:t>
            </a: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7FCBDD1A-6448-2694-9B73-D30C985E92F3}"/>
              </a:ext>
            </a:extLst>
          </p:cNvPr>
          <p:cNvSpPr/>
          <p:nvPr/>
        </p:nvSpPr>
        <p:spPr>
          <a:xfrm flipH="1">
            <a:off x="4499617" y="2251458"/>
            <a:ext cx="2340000" cy="720000"/>
          </a:xfrm>
          <a:custGeom>
            <a:avLst/>
            <a:gdLst>
              <a:gd name="connsiteX0" fmla="*/ 232785 w 1396685"/>
              <a:gd name="connsiteY0" fmla="*/ 0 h 3901440"/>
              <a:gd name="connsiteX1" fmla="*/ 1163900 w 1396685"/>
              <a:gd name="connsiteY1" fmla="*/ 0 h 3901440"/>
              <a:gd name="connsiteX2" fmla="*/ 1396685 w 1396685"/>
              <a:gd name="connsiteY2" fmla="*/ 232785 h 3901440"/>
              <a:gd name="connsiteX3" fmla="*/ 1396685 w 1396685"/>
              <a:gd name="connsiteY3" fmla="*/ 3901440 h 3901440"/>
              <a:gd name="connsiteX4" fmla="*/ 1396685 w 1396685"/>
              <a:gd name="connsiteY4" fmla="*/ 3901440 h 3901440"/>
              <a:gd name="connsiteX5" fmla="*/ 0 w 1396685"/>
              <a:gd name="connsiteY5" fmla="*/ 3901440 h 3901440"/>
              <a:gd name="connsiteX6" fmla="*/ 0 w 1396685"/>
              <a:gd name="connsiteY6" fmla="*/ 3901440 h 3901440"/>
              <a:gd name="connsiteX7" fmla="*/ 0 w 1396685"/>
              <a:gd name="connsiteY7" fmla="*/ 232785 h 3901440"/>
              <a:gd name="connsiteX8" fmla="*/ 232785 w 1396685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6685" h="3901440">
                <a:moveTo>
                  <a:pt x="1396685" y="650253"/>
                </a:moveTo>
                <a:lnTo>
                  <a:pt x="1396685" y="3251187"/>
                </a:lnTo>
                <a:cubicBezTo>
                  <a:pt x="1396685" y="3610312"/>
                  <a:pt x="1359375" y="3901439"/>
                  <a:pt x="1313350" y="3901439"/>
                </a:cubicBezTo>
                <a:lnTo>
                  <a:pt x="0" y="3901439"/>
                </a:lnTo>
                <a:lnTo>
                  <a:pt x="0" y="3901439"/>
                </a:lnTo>
                <a:lnTo>
                  <a:pt x="0" y="1"/>
                </a:lnTo>
                <a:lnTo>
                  <a:pt x="0" y="1"/>
                </a:lnTo>
                <a:lnTo>
                  <a:pt x="1313350" y="1"/>
                </a:lnTo>
                <a:cubicBezTo>
                  <a:pt x="1359375" y="1"/>
                  <a:pt x="1396685" y="291128"/>
                  <a:pt x="1396685" y="650253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lnRef>
          <a:fillRef idx="1"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fillRef>
          <a:effectRef idx="2"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2000" tIns="180000" rIns="360000" bIns="140181" numCol="1" spcCol="1270" anchor="ctr" anchorCtr="0">
            <a:noAutofit/>
          </a:bodyPr>
          <a:lstStyle/>
          <a:p>
            <a:pPr marL="0" lvl="1" algn="dist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kumimoji="1" lang="ja-JP" altLang="en-US" sz="2800" kern="1200" dirty="0"/>
              <a:t> 現状認識</a:t>
            </a: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E074E30-3E99-5312-265D-0208ACB99ED8}"/>
              </a:ext>
            </a:extLst>
          </p:cNvPr>
          <p:cNvSpPr/>
          <p:nvPr/>
        </p:nvSpPr>
        <p:spPr>
          <a:xfrm>
            <a:off x="6728193" y="2242624"/>
            <a:ext cx="1368000" cy="720000"/>
          </a:xfrm>
          <a:custGeom>
            <a:avLst/>
            <a:gdLst>
              <a:gd name="connsiteX0" fmla="*/ 0 w 1583989"/>
              <a:gd name="connsiteY0" fmla="*/ 131297 h 787765"/>
              <a:gd name="connsiteX1" fmla="*/ 131297 w 1583989"/>
              <a:gd name="connsiteY1" fmla="*/ 0 h 787765"/>
              <a:gd name="connsiteX2" fmla="*/ 1452692 w 1583989"/>
              <a:gd name="connsiteY2" fmla="*/ 0 h 787765"/>
              <a:gd name="connsiteX3" fmla="*/ 1583989 w 1583989"/>
              <a:gd name="connsiteY3" fmla="*/ 131297 h 787765"/>
              <a:gd name="connsiteX4" fmla="*/ 1583989 w 1583989"/>
              <a:gd name="connsiteY4" fmla="*/ 656468 h 787765"/>
              <a:gd name="connsiteX5" fmla="*/ 1452692 w 1583989"/>
              <a:gd name="connsiteY5" fmla="*/ 787765 h 787765"/>
              <a:gd name="connsiteX6" fmla="*/ 131297 w 1583989"/>
              <a:gd name="connsiteY6" fmla="*/ 787765 h 787765"/>
              <a:gd name="connsiteX7" fmla="*/ 0 w 1583989"/>
              <a:gd name="connsiteY7" fmla="*/ 656468 h 787765"/>
              <a:gd name="connsiteX8" fmla="*/ 0 w 1583989"/>
              <a:gd name="connsiteY8" fmla="*/ 131297 h 78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3989" h="787765">
                <a:moveTo>
                  <a:pt x="0" y="131297"/>
                </a:moveTo>
                <a:cubicBezTo>
                  <a:pt x="0" y="58784"/>
                  <a:pt x="58784" y="0"/>
                  <a:pt x="131297" y="0"/>
                </a:cubicBezTo>
                <a:lnTo>
                  <a:pt x="1452692" y="0"/>
                </a:lnTo>
                <a:cubicBezTo>
                  <a:pt x="1525205" y="0"/>
                  <a:pt x="1583989" y="58784"/>
                  <a:pt x="1583989" y="131297"/>
                </a:cubicBezTo>
                <a:lnTo>
                  <a:pt x="1583989" y="656468"/>
                </a:lnTo>
                <a:cubicBezTo>
                  <a:pt x="1583989" y="728981"/>
                  <a:pt x="1525205" y="787765"/>
                  <a:pt x="1452692" y="787765"/>
                </a:cubicBezTo>
                <a:lnTo>
                  <a:pt x="131297" y="787765"/>
                </a:lnTo>
                <a:cubicBezTo>
                  <a:pt x="58784" y="787765"/>
                  <a:pt x="0" y="728981"/>
                  <a:pt x="0" y="656468"/>
                </a:cubicBezTo>
                <a:lnTo>
                  <a:pt x="0" y="1312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99416" rIns="108000" bIns="9941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容　易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A1391B5E-C36A-2C97-8707-4381C48A93A0}"/>
              </a:ext>
            </a:extLst>
          </p:cNvPr>
          <p:cNvGrpSpPr/>
          <p:nvPr/>
        </p:nvGrpSpPr>
        <p:grpSpPr>
          <a:xfrm>
            <a:off x="161575" y="243391"/>
            <a:ext cx="5378014" cy="2021181"/>
            <a:chOff x="161575" y="243391"/>
            <a:chExt cx="5378014" cy="2021181"/>
          </a:xfrm>
        </p:grpSpPr>
        <p:sp>
          <p:nvSpPr>
            <p:cNvPr id="35" name="平行四辺形 34">
              <a:extLst>
                <a:ext uri="{FF2B5EF4-FFF2-40B4-BE49-F238E27FC236}">
                  <a16:creationId xmlns:a16="http://schemas.microsoft.com/office/drawing/2014/main" id="{96216E12-84A1-A213-E432-DA70AACCDF72}"/>
                </a:ext>
              </a:extLst>
            </p:cNvPr>
            <p:cNvSpPr/>
            <p:nvPr/>
          </p:nvSpPr>
          <p:spPr>
            <a:xfrm rot="21402425" flipV="1">
              <a:off x="161575" y="1255936"/>
              <a:ext cx="5090201" cy="1008636"/>
            </a:xfrm>
            <a:prstGeom prst="parallelogram">
              <a:avLst>
                <a:gd name="adj" fmla="val 134616"/>
              </a:avLst>
            </a:prstGeom>
            <a:solidFill>
              <a:srgbClr val="8AAC46"/>
            </a:solidFill>
            <a:ln w="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25AB4F9F-2131-877D-BDCB-76C613241D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0505" y="1374842"/>
              <a:ext cx="1836037" cy="112127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AA4B2E9D-ED34-2AC8-5F5B-F8C94F8AF8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8480" y="1552534"/>
              <a:ext cx="1856575" cy="111922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1339A0E1-ED69-A44C-788D-AF8EC9CA42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7771" y="1669600"/>
              <a:ext cx="529024" cy="38526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88EDF314-1014-5AC7-1537-41D81B6F57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4575" y="1913890"/>
              <a:ext cx="1946910" cy="116723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D280B37D-BDE8-C0DC-07DF-0AFBBC9DB2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70505" y="1753643"/>
              <a:ext cx="205740" cy="156437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0A89F80F-F5F3-340C-6253-A8A8136970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4365" y="2054786"/>
              <a:ext cx="2252130" cy="148882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平行四辺形 49">
              <a:extLst>
                <a:ext uri="{FF2B5EF4-FFF2-40B4-BE49-F238E27FC236}">
                  <a16:creationId xmlns:a16="http://schemas.microsoft.com/office/drawing/2014/main" id="{365BE591-5CEA-CD4E-D3B7-87039AFCDDC5}"/>
                </a:ext>
              </a:extLst>
            </p:cNvPr>
            <p:cNvSpPr/>
            <p:nvPr/>
          </p:nvSpPr>
          <p:spPr>
            <a:xfrm rot="12762316">
              <a:off x="3478104" y="1578855"/>
              <a:ext cx="2061485" cy="141057"/>
            </a:xfrm>
            <a:prstGeom prst="parallelogram">
              <a:avLst>
                <a:gd name="adj" fmla="val 135358"/>
              </a:avLst>
            </a:prstGeom>
            <a:gradFill>
              <a:gsLst>
                <a:gs pos="80000">
                  <a:srgbClr val="FAFCFD"/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42CAE971-D12B-5629-E8D8-9ED990D50A26}"/>
                </a:ext>
              </a:extLst>
            </p:cNvPr>
            <p:cNvGrpSpPr/>
            <p:nvPr/>
          </p:nvGrpSpPr>
          <p:grpSpPr>
            <a:xfrm>
              <a:off x="644524" y="692476"/>
              <a:ext cx="2069410" cy="1164264"/>
              <a:chOff x="644524" y="692476"/>
              <a:chExt cx="2069410" cy="1164264"/>
            </a:xfrm>
          </p:grpSpPr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4D2425E5-24E6-8DAA-8A57-55C8954D63E5}"/>
                  </a:ext>
                </a:extLst>
              </p:cNvPr>
              <p:cNvSpPr/>
              <p:nvPr/>
            </p:nvSpPr>
            <p:spPr>
              <a:xfrm flipH="1">
                <a:off x="644524" y="692476"/>
                <a:ext cx="1141174" cy="11642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>
                  <a:rot lat="600000" lon="4200000" rev="0"/>
                </a:camera>
                <a:lightRig rig="balanced" dir="t"/>
              </a:scene3d>
              <a:sp3d extrusionH="1441450" prstMaterial="softEdge">
                <a:contourClr>
                  <a:schemeClr val="bg2">
                    <a:lumMod val="90000"/>
                  </a:schemeClr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平行四辺形 58">
                <a:extLst>
                  <a:ext uri="{FF2B5EF4-FFF2-40B4-BE49-F238E27FC236}">
                    <a16:creationId xmlns:a16="http://schemas.microsoft.com/office/drawing/2014/main" id="{A9EF20A5-0FF3-AB92-EF8F-4ED73271792B}"/>
                  </a:ext>
                </a:extLst>
              </p:cNvPr>
              <p:cNvSpPr/>
              <p:nvPr/>
            </p:nvSpPr>
            <p:spPr>
              <a:xfrm rot="5400000" flipV="1">
                <a:off x="1775476" y="901454"/>
                <a:ext cx="676894" cy="570115"/>
              </a:xfrm>
              <a:prstGeom prst="parallelogram">
                <a:avLst>
                  <a:gd name="adj" fmla="val 6240"/>
                </a:avLst>
              </a:prstGeom>
              <a:solidFill>
                <a:schemeClr val="accent5">
                  <a:lumMod val="20000"/>
                  <a:lumOff val="80000"/>
                  <a:alpha val="22000"/>
                </a:schemeClr>
              </a:solidFill>
              <a:ln w="508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65B8152C-3E4B-BEFF-9D82-BBE977F8C5B2}"/>
                  </a:ext>
                </a:extLst>
              </p:cNvPr>
              <p:cNvCxnSpPr>
                <a:cxnSpLocks/>
                <a:stCxn id="59" idx="5"/>
                <a:endCxn id="59" idx="2"/>
              </p:cNvCxnSpPr>
              <p:nvPr/>
            </p:nvCxnSpPr>
            <p:spPr>
              <a:xfrm>
                <a:off x="2113924" y="865853"/>
                <a:ext cx="0" cy="641318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6C02B1FB-8B95-64F6-4CEB-B3DE01AB6B9B}"/>
                  </a:ext>
                </a:extLst>
              </p:cNvPr>
              <p:cNvGrpSpPr/>
              <p:nvPr/>
            </p:nvGrpSpPr>
            <p:grpSpPr>
              <a:xfrm>
                <a:off x="2472501" y="1012095"/>
                <a:ext cx="241433" cy="338448"/>
                <a:chOff x="3054997" y="1056187"/>
                <a:chExt cx="241433" cy="338448"/>
              </a:xfrm>
            </p:grpSpPr>
            <p:sp>
              <p:nvSpPr>
                <p:cNvPr id="63" name="平行四辺形 62">
                  <a:extLst>
                    <a:ext uri="{FF2B5EF4-FFF2-40B4-BE49-F238E27FC236}">
                      <a16:creationId xmlns:a16="http://schemas.microsoft.com/office/drawing/2014/main" id="{FF7E1618-6E06-A54C-AE96-2316FCD26250}"/>
                    </a:ext>
                  </a:extLst>
                </p:cNvPr>
                <p:cNvSpPr/>
                <p:nvPr/>
              </p:nvSpPr>
              <p:spPr>
                <a:xfrm rot="5400000" flipV="1">
                  <a:off x="3006490" y="1104694"/>
                  <a:ext cx="338448" cy="241433"/>
                </a:xfrm>
                <a:prstGeom prst="parallelogram">
                  <a:avLst>
                    <a:gd name="adj" fmla="val 6240"/>
                  </a:avLst>
                </a:prstGeom>
                <a:solidFill>
                  <a:schemeClr val="tx1">
                    <a:lumMod val="50000"/>
                    <a:lumOff val="50000"/>
                    <a:alpha val="22000"/>
                  </a:schemeClr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楕円 64">
                  <a:extLst>
                    <a:ext uri="{FF2B5EF4-FFF2-40B4-BE49-F238E27FC236}">
                      <a16:creationId xmlns:a16="http://schemas.microsoft.com/office/drawing/2014/main" id="{0C411383-1208-BC76-B842-696BCB0AEF9C}"/>
                    </a:ext>
                  </a:extLst>
                </p:cNvPr>
                <p:cNvSpPr/>
                <p:nvPr/>
              </p:nvSpPr>
              <p:spPr>
                <a:xfrm>
                  <a:off x="3095331" y="1116832"/>
                  <a:ext cx="51875" cy="5187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楕円 65">
                  <a:extLst>
                    <a:ext uri="{FF2B5EF4-FFF2-40B4-BE49-F238E27FC236}">
                      <a16:creationId xmlns:a16="http://schemas.microsoft.com/office/drawing/2014/main" id="{B0BD9F5C-B812-260E-2BA3-0E39DF909CBC}"/>
                    </a:ext>
                  </a:extLst>
                </p:cNvPr>
                <p:cNvSpPr/>
                <p:nvPr/>
              </p:nvSpPr>
              <p:spPr>
                <a:xfrm>
                  <a:off x="3095331" y="1220039"/>
                  <a:ext cx="51875" cy="5187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楕円 66">
                  <a:extLst>
                    <a:ext uri="{FF2B5EF4-FFF2-40B4-BE49-F238E27FC236}">
                      <a16:creationId xmlns:a16="http://schemas.microsoft.com/office/drawing/2014/main" id="{F4C1AE55-56FF-1DF7-B2A2-56839BCF34A2}"/>
                    </a:ext>
                  </a:extLst>
                </p:cNvPr>
                <p:cNvSpPr/>
                <p:nvPr/>
              </p:nvSpPr>
              <p:spPr>
                <a:xfrm>
                  <a:off x="3095331" y="1313122"/>
                  <a:ext cx="51875" cy="5187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楕円 67">
                  <a:extLst>
                    <a:ext uri="{FF2B5EF4-FFF2-40B4-BE49-F238E27FC236}">
                      <a16:creationId xmlns:a16="http://schemas.microsoft.com/office/drawing/2014/main" id="{A73B57D5-2D81-6449-1A43-5888C94EB3CB}"/>
                    </a:ext>
                  </a:extLst>
                </p:cNvPr>
                <p:cNvSpPr/>
                <p:nvPr/>
              </p:nvSpPr>
              <p:spPr>
                <a:xfrm>
                  <a:off x="3192357" y="1306591"/>
                  <a:ext cx="51875" cy="5187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" name="楕円 68">
                  <a:extLst>
                    <a:ext uri="{FF2B5EF4-FFF2-40B4-BE49-F238E27FC236}">
                      <a16:creationId xmlns:a16="http://schemas.microsoft.com/office/drawing/2014/main" id="{C3ACA1C5-B79C-C65E-B94D-1C2BE0EBA6A4}"/>
                    </a:ext>
                  </a:extLst>
                </p:cNvPr>
                <p:cNvSpPr/>
                <p:nvPr/>
              </p:nvSpPr>
              <p:spPr>
                <a:xfrm>
                  <a:off x="3192357" y="1214211"/>
                  <a:ext cx="51875" cy="5187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楕円 69">
                  <a:extLst>
                    <a:ext uri="{FF2B5EF4-FFF2-40B4-BE49-F238E27FC236}">
                      <a16:creationId xmlns:a16="http://schemas.microsoft.com/office/drawing/2014/main" id="{94AC383C-1060-7384-0FFD-F4C76C2A5492}"/>
                    </a:ext>
                  </a:extLst>
                </p:cNvPr>
                <p:cNvSpPr/>
                <p:nvPr/>
              </p:nvSpPr>
              <p:spPr>
                <a:xfrm>
                  <a:off x="3192357" y="1106827"/>
                  <a:ext cx="51875" cy="5187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DBDF781-3511-0049-1BB6-935FAE5F219C}"/>
                </a:ext>
              </a:extLst>
            </p:cNvPr>
            <p:cNvSpPr txBox="1"/>
            <p:nvPr/>
          </p:nvSpPr>
          <p:spPr>
            <a:xfrm>
              <a:off x="1499871" y="243391"/>
              <a:ext cx="886323" cy="338554"/>
            </a:xfrm>
            <a:custGeom>
              <a:avLst/>
              <a:gdLst>
                <a:gd name="connsiteX0" fmla="*/ 0 w 1210588"/>
                <a:gd name="connsiteY0" fmla="*/ 0 h 338554"/>
                <a:gd name="connsiteX1" fmla="*/ 1210588 w 1210588"/>
                <a:gd name="connsiteY1" fmla="*/ 0 h 338554"/>
                <a:gd name="connsiteX2" fmla="*/ 1210588 w 1210588"/>
                <a:gd name="connsiteY2" fmla="*/ 338554 h 338554"/>
                <a:gd name="connsiteX3" fmla="*/ 0 w 1210588"/>
                <a:gd name="connsiteY3" fmla="*/ 338554 h 338554"/>
                <a:gd name="connsiteX4" fmla="*/ 0 w 1210588"/>
                <a:gd name="connsiteY4" fmla="*/ 0 h 338554"/>
                <a:gd name="connsiteX0" fmla="*/ 0 w 1236902"/>
                <a:gd name="connsiteY0" fmla="*/ 0 h 345132"/>
                <a:gd name="connsiteX1" fmla="*/ 1236902 w 1236902"/>
                <a:gd name="connsiteY1" fmla="*/ 6578 h 345132"/>
                <a:gd name="connsiteX2" fmla="*/ 1236902 w 1236902"/>
                <a:gd name="connsiteY2" fmla="*/ 345132 h 345132"/>
                <a:gd name="connsiteX3" fmla="*/ 26314 w 1236902"/>
                <a:gd name="connsiteY3" fmla="*/ 345132 h 345132"/>
                <a:gd name="connsiteX4" fmla="*/ 0 w 1236902"/>
                <a:gd name="connsiteY4" fmla="*/ 0 h 345132"/>
                <a:gd name="connsiteX0" fmla="*/ 0 w 1236902"/>
                <a:gd name="connsiteY0" fmla="*/ 0 h 345132"/>
                <a:gd name="connsiteX1" fmla="*/ 1204010 w 1236902"/>
                <a:gd name="connsiteY1" fmla="*/ 6578 h 345132"/>
                <a:gd name="connsiteX2" fmla="*/ 1236902 w 1236902"/>
                <a:gd name="connsiteY2" fmla="*/ 345132 h 345132"/>
                <a:gd name="connsiteX3" fmla="*/ 26314 w 1236902"/>
                <a:gd name="connsiteY3" fmla="*/ 345132 h 345132"/>
                <a:gd name="connsiteX4" fmla="*/ 0 w 1236902"/>
                <a:gd name="connsiteY4" fmla="*/ 0 h 34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902" h="345132">
                  <a:moveTo>
                    <a:pt x="0" y="0"/>
                  </a:moveTo>
                  <a:lnTo>
                    <a:pt x="1204010" y="6578"/>
                  </a:lnTo>
                  <a:lnTo>
                    <a:pt x="1236902" y="345132"/>
                  </a:lnTo>
                  <a:lnTo>
                    <a:pt x="26314" y="34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isometricOffAxis1Right">
                <a:rot lat="1080000" lon="20039998" rev="213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/>
                <a:t>１号</a:t>
              </a:r>
              <a:r>
                <a:rPr kumimoji="1" lang="en-US" altLang="ja-JP" sz="1600" dirty="0"/>
                <a:t>MC</a:t>
              </a:r>
              <a:endParaRPr kumimoji="1" lang="ja-JP" altLang="en-US" sz="1600" dirty="0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C05116D2-404F-76A3-E324-5D2399557E4C}"/>
                </a:ext>
              </a:extLst>
            </p:cNvPr>
            <p:cNvSpPr txBox="1"/>
            <p:nvPr/>
          </p:nvSpPr>
          <p:spPr>
            <a:xfrm>
              <a:off x="2351315" y="304571"/>
              <a:ext cx="1819330" cy="830104"/>
            </a:xfrm>
            <a:prstGeom prst="irregularSeal2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ジャマ</a:t>
              </a:r>
              <a:endParaRPr kumimoji="1" lang="ja-JP" altLang="en-US" dirty="0"/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59BEEE2-AA5F-C468-EC54-0EA7FA903CBB}"/>
              </a:ext>
            </a:extLst>
          </p:cNvPr>
          <p:cNvSpPr txBox="1"/>
          <p:nvPr/>
        </p:nvSpPr>
        <p:spPr>
          <a:xfrm>
            <a:off x="5997213" y="1484355"/>
            <a:ext cx="1097040" cy="538609"/>
          </a:xfrm>
          <a:prstGeom prst="rect">
            <a:avLst/>
          </a:prstGeom>
          <a:noFill/>
        </p:spPr>
        <p:txBody>
          <a:bodyPr vert="horz" wrap="square" bIns="0" rtlCol="0">
            <a:spAutoFit/>
          </a:bodyPr>
          <a:lstStyle/>
          <a:p>
            <a:pPr algn="dist"/>
            <a:r>
              <a:rPr lang="ja-JP" altLang="en-US" sz="3200" u="sng" dirty="0">
                <a:latin typeface="+mn-ea"/>
                <a:ea typeface="+mn-ea"/>
              </a:rPr>
              <a:t>合意</a:t>
            </a:r>
            <a:endParaRPr kumimoji="1" lang="en-US" altLang="ja-JP" sz="3200" u="sng" dirty="0">
              <a:latin typeface="+mn-ea"/>
              <a:ea typeface="+mn-ea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E8470A9C-8E2A-4BC9-B7AB-68000F003C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86013" y="3068638"/>
            <a:ext cx="14398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ACE4D6-8B15-97B6-CAA0-8306087E5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3068638"/>
            <a:ext cx="14398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4BE0947-9771-73BD-FB5B-31B50F0F3556}"/>
              </a:ext>
            </a:extLst>
          </p:cNvPr>
          <p:cNvGrpSpPr/>
          <p:nvPr/>
        </p:nvGrpSpPr>
        <p:grpSpPr>
          <a:xfrm>
            <a:off x="642212" y="3897030"/>
            <a:ext cx="3735697" cy="707886"/>
            <a:chOff x="642212" y="3897030"/>
            <a:chExt cx="3735697" cy="707886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CE234F1-2419-031F-2CC1-2A76BA46F48F}"/>
                </a:ext>
              </a:extLst>
            </p:cNvPr>
            <p:cNvSpPr txBox="1"/>
            <p:nvPr/>
          </p:nvSpPr>
          <p:spPr>
            <a:xfrm>
              <a:off x="642212" y="3897030"/>
              <a:ext cx="336740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spc="200" dirty="0">
                  <a:latin typeface="+mn-ea"/>
                  <a:ea typeface="+mn-ea"/>
                </a:rPr>
                <a:t>お互いの価値観を包み込む</a:t>
              </a:r>
              <a:br>
                <a:rPr lang="en-US" altLang="ja-JP" sz="2000" spc="200" dirty="0">
                  <a:latin typeface="+mn-ea"/>
                  <a:ea typeface="+mn-ea"/>
                </a:rPr>
              </a:br>
              <a:r>
                <a:rPr lang="ja-JP" altLang="en-US" sz="2000" spc="200" dirty="0">
                  <a:latin typeface="+mn-ea"/>
                  <a:ea typeface="+mn-ea"/>
                </a:rPr>
                <a:t>高い視点にたった対策</a:t>
              </a: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0FE613DD-7E24-1E7A-5288-4F70751DCDA2}"/>
                </a:ext>
              </a:extLst>
            </p:cNvPr>
            <p:cNvGrpSpPr/>
            <p:nvPr/>
          </p:nvGrpSpPr>
          <p:grpSpPr>
            <a:xfrm flipH="1">
              <a:off x="4000727" y="4086703"/>
              <a:ext cx="377182" cy="328540"/>
              <a:chOff x="2386014" y="3068638"/>
              <a:chExt cx="432311" cy="411162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E9D034A-CF82-D15C-B83E-688992DA7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218" y="3068638"/>
                <a:ext cx="225107" cy="411162"/>
              </a:xfrm>
              <a:custGeom>
                <a:avLst/>
                <a:gdLst>
                  <a:gd name="T0" fmla="*/ 0 w 231"/>
                  <a:gd name="T1" fmla="*/ 259 h 259"/>
                  <a:gd name="T2" fmla="*/ 116 w 231"/>
                  <a:gd name="T3" fmla="*/ 130 h 259"/>
                  <a:gd name="T4" fmla="*/ 0 w 231"/>
                  <a:gd name="T5" fmla="*/ 0 h 259"/>
                  <a:gd name="T6" fmla="*/ 101 w 231"/>
                  <a:gd name="T7" fmla="*/ 0 h 259"/>
                  <a:gd name="T8" fmla="*/ 231 w 231"/>
                  <a:gd name="T9" fmla="*/ 130 h 259"/>
                  <a:gd name="T10" fmla="*/ 101 w 231"/>
                  <a:gd name="T11" fmla="*/ 259 h 259"/>
                  <a:gd name="T12" fmla="*/ 0 w 231"/>
                  <a:gd name="T13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" h="259">
                    <a:moveTo>
                      <a:pt x="0" y="259"/>
                    </a:moveTo>
                    <a:lnTo>
                      <a:pt x="116" y="130"/>
                    </a:lnTo>
                    <a:lnTo>
                      <a:pt x="0" y="0"/>
                    </a:lnTo>
                    <a:lnTo>
                      <a:pt x="101" y="0"/>
                    </a:lnTo>
                    <a:lnTo>
                      <a:pt x="231" y="130"/>
                    </a:lnTo>
                    <a:lnTo>
                      <a:pt x="101" y="259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38368D6-2D62-5991-C7D2-B84B06226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014" y="3068638"/>
                <a:ext cx="238750" cy="411162"/>
              </a:xfrm>
              <a:custGeom>
                <a:avLst/>
                <a:gdLst>
                  <a:gd name="T0" fmla="*/ 0 w 245"/>
                  <a:gd name="T1" fmla="*/ 259 h 259"/>
                  <a:gd name="T2" fmla="*/ 130 w 245"/>
                  <a:gd name="T3" fmla="*/ 130 h 259"/>
                  <a:gd name="T4" fmla="*/ 0 w 245"/>
                  <a:gd name="T5" fmla="*/ 0 h 259"/>
                  <a:gd name="T6" fmla="*/ 115 w 245"/>
                  <a:gd name="T7" fmla="*/ 0 h 259"/>
                  <a:gd name="T8" fmla="*/ 245 w 245"/>
                  <a:gd name="T9" fmla="*/ 130 h 259"/>
                  <a:gd name="T10" fmla="*/ 115 w 245"/>
                  <a:gd name="T11" fmla="*/ 259 h 259"/>
                  <a:gd name="T12" fmla="*/ 0 w 245"/>
                  <a:gd name="T13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59">
                    <a:moveTo>
                      <a:pt x="0" y="259"/>
                    </a:moveTo>
                    <a:lnTo>
                      <a:pt x="130" y="130"/>
                    </a:lnTo>
                    <a:lnTo>
                      <a:pt x="0" y="0"/>
                    </a:lnTo>
                    <a:lnTo>
                      <a:pt x="115" y="0"/>
                    </a:lnTo>
                    <a:lnTo>
                      <a:pt x="245" y="130"/>
                    </a:lnTo>
                    <a:lnTo>
                      <a:pt x="115" y="259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D94467A4-1BC0-094C-54A9-D30D5C7782E7}"/>
              </a:ext>
            </a:extLst>
          </p:cNvPr>
          <p:cNvGrpSpPr/>
          <p:nvPr/>
        </p:nvGrpSpPr>
        <p:grpSpPr>
          <a:xfrm>
            <a:off x="4749485" y="907833"/>
            <a:ext cx="3592492" cy="614980"/>
            <a:chOff x="4749485" y="907833"/>
            <a:chExt cx="3592492" cy="614980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F2F8D4DB-CD25-D4F6-98DD-3F430E7AC3B8}"/>
                </a:ext>
              </a:extLst>
            </p:cNvPr>
            <p:cNvSpPr txBox="1"/>
            <p:nvPr/>
          </p:nvSpPr>
          <p:spPr>
            <a:xfrm>
              <a:off x="4749485" y="907833"/>
              <a:ext cx="35924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pc="200" dirty="0">
                  <a:latin typeface="+mn-ea"/>
                  <a:ea typeface="+mn-ea"/>
                </a:rPr>
                <a:t>整理に対する職場の判断力向上</a:t>
              </a:r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BC42956E-3A8B-42D8-1450-B15445C1DBC2}"/>
                </a:ext>
              </a:extLst>
            </p:cNvPr>
            <p:cNvGrpSpPr/>
            <p:nvPr/>
          </p:nvGrpSpPr>
          <p:grpSpPr>
            <a:xfrm rot="5400000">
              <a:off x="6412938" y="1274350"/>
              <a:ext cx="265588" cy="231337"/>
              <a:chOff x="6976337" y="1313023"/>
              <a:chExt cx="377182" cy="328540"/>
            </a:xfrm>
          </p:grpSpPr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132A173F-BD63-54FB-F124-50E0D698E1F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976337" y="1313023"/>
                <a:ext cx="196401" cy="328540"/>
              </a:xfrm>
              <a:custGeom>
                <a:avLst/>
                <a:gdLst>
                  <a:gd name="T0" fmla="*/ 0 w 231"/>
                  <a:gd name="T1" fmla="*/ 259 h 259"/>
                  <a:gd name="T2" fmla="*/ 116 w 231"/>
                  <a:gd name="T3" fmla="*/ 130 h 259"/>
                  <a:gd name="T4" fmla="*/ 0 w 231"/>
                  <a:gd name="T5" fmla="*/ 0 h 259"/>
                  <a:gd name="T6" fmla="*/ 101 w 231"/>
                  <a:gd name="T7" fmla="*/ 0 h 259"/>
                  <a:gd name="T8" fmla="*/ 231 w 231"/>
                  <a:gd name="T9" fmla="*/ 130 h 259"/>
                  <a:gd name="T10" fmla="*/ 101 w 231"/>
                  <a:gd name="T11" fmla="*/ 259 h 259"/>
                  <a:gd name="T12" fmla="*/ 0 w 231"/>
                  <a:gd name="T13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" h="259">
                    <a:moveTo>
                      <a:pt x="0" y="259"/>
                    </a:moveTo>
                    <a:lnTo>
                      <a:pt x="116" y="130"/>
                    </a:lnTo>
                    <a:lnTo>
                      <a:pt x="0" y="0"/>
                    </a:lnTo>
                    <a:lnTo>
                      <a:pt x="101" y="0"/>
                    </a:lnTo>
                    <a:lnTo>
                      <a:pt x="231" y="130"/>
                    </a:lnTo>
                    <a:lnTo>
                      <a:pt x="101" y="259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D59ECB65-D31A-5870-F2EC-0C080BBF20E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145215" y="1313023"/>
                <a:ext cx="208304" cy="328540"/>
              </a:xfrm>
              <a:custGeom>
                <a:avLst/>
                <a:gdLst>
                  <a:gd name="T0" fmla="*/ 0 w 245"/>
                  <a:gd name="T1" fmla="*/ 259 h 259"/>
                  <a:gd name="T2" fmla="*/ 130 w 245"/>
                  <a:gd name="T3" fmla="*/ 130 h 259"/>
                  <a:gd name="T4" fmla="*/ 0 w 245"/>
                  <a:gd name="T5" fmla="*/ 0 h 259"/>
                  <a:gd name="T6" fmla="*/ 115 w 245"/>
                  <a:gd name="T7" fmla="*/ 0 h 259"/>
                  <a:gd name="T8" fmla="*/ 245 w 245"/>
                  <a:gd name="T9" fmla="*/ 130 h 259"/>
                  <a:gd name="T10" fmla="*/ 115 w 245"/>
                  <a:gd name="T11" fmla="*/ 259 h 259"/>
                  <a:gd name="T12" fmla="*/ 0 w 245"/>
                  <a:gd name="T13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59">
                    <a:moveTo>
                      <a:pt x="0" y="259"/>
                    </a:moveTo>
                    <a:lnTo>
                      <a:pt x="130" y="130"/>
                    </a:lnTo>
                    <a:lnTo>
                      <a:pt x="0" y="0"/>
                    </a:lnTo>
                    <a:lnTo>
                      <a:pt x="115" y="0"/>
                    </a:lnTo>
                    <a:lnTo>
                      <a:pt x="245" y="130"/>
                    </a:lnTo>
                    <a:lnTo>
                      <a:pt x="115" y="259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46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38"/>
    </mc:Choice>
    <mc:Fallback xmlns="">
      <p:transition spd="slow" advTm="88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42" grpId="0"/>
    </p:bldLst>
  </p:timing>
  <p:extLst>
    <p:ext uri="{E180D4A7-C9FB-4DFB-919C-405C955672EB}">
      <p14:showEvtLst xmlns:p14="http://schemas.microsoft.com/office/powerpoint/2010/main">
        <p14:playEvt time="2673" objId="8"/>
        <p14:stopEvt time="87195" objId="8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47A68ED-A63B-830E-E984-99D3237222E3}"/>
              </a:ext>
            </a:extLst>
          </p:cNvPr>
          <p:cNvGrpSpPr/>
          <p:nvPr/>
        </p:nvGrpSpPr>
        <p:grpSpPr>
          <a:xfrm>
            <a:off x="3697050" y="472653"/>
            <a:ext cx="3444043" cy="3656835"/>
            <a:chOff x="5448407" y="472653"/>
            <a:chExt cx="3444043" cy="3656835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B6E51BDA-566D-B20E-DF1B-57AB5FE1B0B1}"/>
                </a:ext>
              </a:extLst>
            </p:cNvPr>
            <p:cNvGrpSpPr/>
            <p:nvPr/>
          </p:nvGrpSpPr>
          <p:grpSpPr>
            <a:xfrm>
              <a:off x="5448407" y="472653"/>
              <a:ext cx="3444043" cy="3656835"/>
              <a:chOff x="5667653" y="251780"/>
              <a:chExt cx="3444043" cy="3656835"/>
            </a:xfrm>
          </p:grpSpPr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4478D994-7B31-627A-4E19-B82CE67C5F42}"/>
                  </a:ext>
                </a:extLst>
              </p:cNvPr>
              <p:cNvSpPr/>
              <p:nvPr/>
            </p:nvSpPr>
            <p:spPr>
              <a:xfrm>
                <a:off x="5678649" y="317086"/>
                <a:ext cx="2936853" cy="2681163"/>
              </a:xfrm>
              <a:custGeom>
                <a:avLst/>
                <a:gdLst>
                  <a:gd name="connsiteX0" fmla="*/ 0 w 2952750"/>
                  <a:gd name="connsiteY0" fmla="*/ 1543050 h 1543050"/>
                  <a:gd name="connsiteX1" fmla="*/ 12700 w 2952750"/>
                  <a:gd name="connsiteY1" fmla="*/ 31750 h 1543050"/>
                  <a:gd name="connsiteX2" fmla="*/ 2940050 w 2952750"/>
                  <a:gd name="connsiteY2" fmla="*/ 0 h 1543050"/>
                  <a:gd name="connsiteX3" fmla="*/ 2952750 w 2952750"/>
                  <a:gd name="connsiteY3" fmla="*/ 1295400 h 1543050"/>
                  <a:gd name="connsiteX0" fmla="*/ 0 w 2949553"/>
                  <a:gd name="connsiteY0" fmla="*/ 1543050 h 1543050"/>
                  <a:gd name="connsiteX1" fmla="*/ 12700 w 2949553"/>
                  <a:gd name="connsiteY1" fmla="*/ 31750 h 1543050"/>
                  <a:gd name="connsiteX2" fmla="*/ 2940050 w 2949553"/>
                  <a:gd name="connsiteY2" fmla="*/ 0 h 1543050"/>
                  <a:gd name="connsiteX3" fmla="*/ 2949553 w 2949553"/>
                  <a:gd name="connsiteY3" fmla="*/ 1360583 h 1543050"/>
                  <a:gd name="connsiteX0" fmla="*/ 5961 w 2936853"/>
                  <a:gd name="connsiteY0" fmla="*/ 1518391 h 1518391"/>
                  <a:gd name="connsiteX1" fmla="*/ 0 w 2936853"/>
                  <a:gd name="connsiteY1" fmla="*/ 31750 h 1518391"/>
                  <a:gd name="connsiteX2" fmla="*/ 2927350 w 2936853"/>
                  <a:gd name="connsiteY2" fmla="*/ 0 h 1518391"/>
                  <a:gd name="connsiteX3" fmla="*/ 2936853 w 2936853"/>
                  <a:gd name="connsiteY3" fmla="*/ 1360583 h 151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6853" h="1518391">
                    <a:moveTo>
                      <a:pt x="5961" y="1518391"/>
                    </a:moveTo>
                    <a:lnTo>
                      <a:pt x="0" y="31750"/>
                    </a:lnTo>
                    <a:lnTo>
                      <a:pt x="2927350" y="0"/>
                    </a:lnTo>
                    <a:cubicBezTo>
                      <a:pt x="2931583" y="431800"/>
                      <a:pt x="2932620" y="928783"/>
                      <a:pt x="2936853" y="1360583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4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6EACD954-5A8A-A039-62ED-A0E5DF89ED62}"/>
                  </a:ext>
                </a:extLst>
              </p:cNvPr>
              <p:cNvSpPr/>
              <p:nvPr/>
            </p:nvSpPr>
            <p:spPr>
              <a:xfrm>
                <a:off x="8632423" y="251780"/>
                <a:ext cx="473230" cy="2858052"/>
              </a:xfrm>
              <a:custGeom>
                <a:avLst/>
                <a:gdLst>
                  <a:gd name="connsiteX0" fmla="*/ 0 w 450850"/>
                  <a:gd name="connsiteY0" fmla="*/ 88900 h 1898650"/>
                  <a:gd name="connsiteX1" fmla="*/ 6350 w 450850"/>
                  <a:gd name="connsiteY1" fmla="*/ 1435100 h 1898650"/>
                  <a:gd name="connsiteX2" fmla="*/ 450850 w 450850"/>
                  <a:gd name="connsiteY2" fmla="*/ 1898650 h 1898650"/>
                  <a:gd name="connsiteX3" fmla="*/ 450850 w 450850"/>
                  <a:gd name="connsiteY3" fmla="*/ 0 h 1898650"/>
                  <a:gd name="connsiteX0" fmla="*/ 0 w 450850"/>
                  <a:gd name="connsiteY0" fmla="*/ 88900 h 1898650"/>
                  <a:gd name="connsiteX1" fmla="*/ 9547 w 450850"/>
                  <a:gd name="connsiteY1" fmla="*/ 1790364 h 1898650"/>
                  <a:gd name="connsiteX2" fmla="*/ 450850 w 450850"/>
                  <a:gd name="connsiteY2" fmla="*/ 1898650 h 1898650"/>
                  <a:gd name="connsiteX3" fmla="*/ 450850 w 450850"/>
                  <a:gd name="connsiteY3" fmla="*/ 0 h 1898650"/>
                  <a:gd name="connsiteX0" fmla="*/ 0 w 473230"/>
                  <a:gd name="connsiteY0" fmla="*/ 88900 h 2049877"/>
                  <a:gd name="connsiteX1" fmla="*/ 9547 w 473230"/>
                  <a:gd name="connsiteY1" fmla="*/ 1790364 h 2049877"/>
                  <a:gd name="connsiteX2" fmla="*/ 473230 w 473230"/>
                  <a:gd name="connsiteY2" fmla="*/ 2049877 h 2049877"/>
                  <a:gd name="connsiteX3" fmla="*/ 450850 w 473230"/>
                  <a:gd name="connsiteY3" fmla="*/ 0 h 2049877"/>
                  <a:gd name="connsiteX0" fmla="*/ 0 w 473230"/>
                  <a:gd name="connsiteY0" fmla="*/ 9685 h 2049877"/>
                  <a:gd name="connsiteX1" fmla="*/ 9547 w 473230"/>
                  <a:gd name="connsiteY1" fmla="*/ 1790364 h 2049877"/>
                  <a:gd name="connsiteX2" fmla="*/ 473230 w 473230"/>
                  <a:gd name="connsiteY2" fmla="*/ 2049877 h 2049877"/>
                  <a:gd name="connsiteX3" fmla="*/ 450850 w 473230"/>
                  <a:gd name="connsiteY3" fmla="*/ 0 h 204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230" h="2049877">
                    <a:moveTo>
                      <a:pt x="0" y="9685"/>
                    </a:moveTo>
                    <a:cubicBezTo>
                      <a:pt x="2117" y="458418"/>
                      <a:pt x="7430" y="1341631"/>
                      <a:pt x="9547" y="1790364"/>
                    </a:cubicBezTo>
                    <a:lnTo>
                      <a:pt x="473230" y="2049877"/>
                    </a:lnTo>
                    <a:lnTo>
                      <a:pt x="450850" y="0"/>
                    </a:ln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4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ja-JP" altLang="en-US"/>
              </a:p>
            </p:txBody>
          </p:sp>
          <p:cxnSp>
            <p:nvCxnSpPr>
              <p:cNvPr id="3" name="直線コネクタ 2">
                <a:extLst>
                  <a:ext uri="{FF2B5EF4-FFF2-40B4-BE49-F238E27FC236}">
                    <a16:creationId xmlns:a16="http://schemas.microsoft.com/office/drawing/2014/main" id="{1433806E-FF36-DDEC-DB68-8C70C6F6E23E}"/>
                  </a:ext>
                </a:extLst>
              </p:cNvPr>
              <p:cNvCxnSpPr>
                <a:cxnSpLocks/>
                <a:stCxn id="132" idx="0"/>
              </p:cNvCxnSpPr>
              <p:nvPr/>
            </p:nvCxnSpPr>
            <p:spPr>
              <a:xfrm flipH="1">
                <a:off x="8631110" y="265283"/>
                <a:ext cx="1313" cy="2432626"/>
              </a:xfrm>
              <a:prstGeom prst="line">
                <a:avLst/>
              </a:prstGeom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B8C8E1FF-A54C-6E28-5803-346DC1C47C17}"/>
                  </a:ext>
                </a:extLst>
              </p:cNvPr>
              <p:cNvGrpSpPr/>
              <p:nvPr/>
            </p:nvGrpSpPr>
            <p:grpSpPr>
              <a:xfrm>
                <a:off x="5752878" y="2850032"/>
                <a:ext cx="3358818" cy="1058583"/>
                <a:chOff x="5838603" y="1860640"/>
                <a:chExt cx="3358818" cy="1058583"/>
              </a:xfrm>
            </p:grpSpPr>
            <p:cxnSp>
              <p:nvCxnSpPr>
                <p:cNvPr id="7" name="直線コネクタ 6">
                  <a:extLst>
                    <a:ext uri="{FF2B5EF4-FFF2-40B4-BE49-F238E27FC236}">
                      <a16:creationId xmlns:a16="http://schemas.microsoft.com/office/drawing/2014/main" id="{C7B4452A-68AD-CA2F-A8E9-BA36A3B57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2334" y="1860640"/>
                  <a:ext cx="740583" cy="77580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10">
                  <a:extLst>
                    <a:ext uri="{FF2B5EF4-FFF2-40B4-BE49-F238E27FC236}">
                      <a16:creationId xmlns:a16="http://schemas.microsoft.com/office/drawing/2014/main" id="{98B81CA3-D4ED-F224-842D-D7920E4D7E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75297" y="1886954"/>
                  <a:ext cx="720265" cy="811968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>
                  <a:extLst>
                    <a:ext uri="{FF2B5EF4-FFF2-40B4-BE49-F238E27FC236}">
                      <a16:creationId xmlns:a16="http://schemas.microsoft.com/office/drawing/2014/main" id="{6D49F7CF-17EA-C8E6-F89A-B4FBABC32F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62575" y="1933306"/>
                  <a:ext cx="712957" cy="807995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13">
                  <a:extLst>
                    <a:ext uri="{FF2B5EF4-FFF2-40B4-BE49-F238E27FC236}">
                      <a16:creationId xmlns:a16="http://schemas.microsoft.com/office/drawing/2014/main" id="{43FABFB9-13B4-CD6A-AD5D-B0AFBC26667C}"/>
                    </a:ext>
                  </a:extLst>
                </p:cNvPr>
                <p:cNvCxnSpPr/>
                <p:nvPr/>
              </p:nvCxnSpPr>
              <p:spPr>
                <a:xfrm>
                  <a:off x="6378669" y="2014704"/>
                  <a:ext cx="645283" cy="83680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コネクタ 14">
                  <a:extLst>
                    <a:ext uri="{FF2B5EF4-FFF2-40B4-BE49-F238E27FC236}">
                      <a16:creationId xmlns:a16="http://schemas.microsoft.com/office/drawing/2014/main" id="{9716ED80-AB0A-0D1D-AD01-9CDBE7687190}"/>
                    </a:ext>
                  </a:extLst>
                </p:cNvPr>
                <p:cNvCxnSpPr/>
                <p:nvPr/>
              </p:nvCxnSpPr>
              <p:spPr>
                <a:xfrm>
                  <a:off x="5838603" y="2082422"/>
                  <a:ext cx="645283" cy="83680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>
                  <a:extLst>
                    <a:ext uri="{FF2B5EF4-FFF2-40B4-BE49-F238E27FC236}">
                      <a16:creationId xmlns:a16="http://schemas.microsoft.com/office/drawing/2014/main" id="{8D454354-8003-1840-8793-433DCAF472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57961" y="1965771"/>
                  <a:ext cx="687253" cy="822398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>
                  <a:extLst>
                    <a:ext uri="{FF2B5EF4-FFF2-40B4-BE49-F238E27FC236}">
                      <a16:creationId xmlns:a16="http://schemas.microsoft.com/office/drawing/2014/main" id="{F1F7C41C-1BCC-523C-D650-F37894D6A2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78406" y="1989827"/>
                  <a:ext cx="2906808" cy="24285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>
                  <a:extLst>
                    <a:ext uri="{FF2B5EF4-FFF2-40B4-BE49-F238E27FC236}">
                      <a16:creationId xmlns:a16="http://schemas.microsoft.com/office/drawing/2014/main" id="{1D597FAB-B126-6103-D774-6015480AD5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83261" y="2208941"/>
                  <a:ext cx="3025634" cy="25267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>
                  <a:extLst>
                    <a:ext uri="{FF2B5EF4-FFF2-40B4-BE49-F238E27FC236}">
                      <a16:creationId xmlns:a16="http://schemas.microsoft.com/office/drawing/2014/main" id="{AEB1C7FA-AB83-14F5-996A-DB08C4B7C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24954" y="2475206"/>
                  <a:ext cx="2872467" cy="23959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987966A0-CD0A-9FB8-E898-496061B1ED07}"/>
                  </a:ext>
                </a:extLst>
              </p:cNvPr>
              <p:cNvSpPr/>
              <p:nvPr/>
            </p:nvSpPr>
            <p:spPr>
              <a:xfrm>
                <a:off x="5667653" y="2725514"/>
                <a:ext cx="2963457" cy="327049"/>
              </a:xfrm>
              <a:custGeom>
                <a:avLst/>
                <a:gdLst>
                  <a:gd name="connsiteX0" fmla="*/ 3337 w 2963457"/>
                  <a:gd name="connsiteY0" fmla="*/ 236944 h 327049"/>
                  <a:gd name="connsiteX1" fmla="*/ 2956783 w 2963457"/>
                  <a:gd name="connsiteY1" fmla="*/ 0 h 327049"/>
                  <a:gd name="connsiteX2" fmla="*/ 2963457 w 2963457"/>
                  <a:gd name="connsiteY2" fmla="*/ 86768 h 327049"/>
                  <a:gd name="connsiteX3" fmla="*/ 0 w 2963457"/>
                  <a:gd name="connsiteY3" fmla="*/ 327049 h 327049"/>
                  <a:gd name="connsiteX4" fmla="*/ 3337 w 2963457"/>
                  <a:gd name="connsiteY4" fmla="*/ 236944 h 32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3457" h="327049">
                    <a:moveTo>
                      <a:pt x="3337" y="236944"/>
                    </a:moveTo>
                    <a:lnTo>
                      <a:pt x="2956783" y="0"/>
                    </a:lnTo>
                    <a:lnTo>
                      <a:pt x="2963457" y="86768"/>
                    </a:lnTo>
                    <a:lnTo>
                      <a:pt x="0" y="327049"/>
                    </a:lnTo>
                    <a:lnTo>
                      <a:pt x="3337" y="236944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7A42EA53-4529-3ED5-F955-FA7D0833D140}"/>
                  </a:ext>
                </a:extLst>
              </p:cNvPr>
              <p:cNvSpPr/>
              <p:nvPr/>
            </p:nvSpPr>
            <p:spPr>
              <a:xfrm rot="21009652">
                <a:off x="8648157" y="2668552"/>
                <a:ext cx="403069" cy="545813"/>
              </a:xfrm>
              <a:custGeom>
                <a:avLst/>
                <a:gdLst>
                  <a:gd name="connsiteX0" fmla="*/ 0 w 450525"/>
                  <a:gd name="connsiteY0" fmla="*/ 0 h 597363"/>
                  <a:gd name="connsiteX1" fmla="*/ 0 w 450525"/>
                  <a:gd name="connsiteY1" fmla="*/ 93442 h 597363"/>
                  <a:gd name="connsiteX2" fmla="*/ 450525 w 450525"/>
                  <a:gd name="connsiteY2" fmla="*/ 597363 h 597363"/>
                  <a:gd name="connsiteX3" fmla="*/ 447188 w 450525"/>
                  <a:gd name="connsiteY3" fmla="*/ 443851 h 597363"/>
                  <a:gd name="connsiteX4" fmla="*/ 0 w 450525"/>
                  <a:gd name="connsiteY4" fmla="*/ 0 h 597363"/>
                  <a:gd name="connsiteX0" fmla="*/ 0 w 447224"/>
                  <a:gd name="connsiteY0" fmla="*/ 0 h 578327"/>
                  <a:gd name="connsiteX1" fmla="*/ 0 w 447224"/>
                  <a:gd name="connsiteY1" fmla="*/ 93442 h 578327"/>
                  <a:gd name="connsiteX2" fmla="*/ 424736 w 447224"/>
                  <a:gd name="connsiteY2" fmla="*/ 578327 h 578327"/>
                  <a:gd name="connsiteX3" fmla="*/ 447188 w 447224"/>
                  <a:gd name="connsiteY3" fmla="*/ 443851 h 578327"/>
                  <a:gd name="connsiteX4" fmla="*/ 0 w 447224"/>
                  <a:gd name="connsiteY4" fmla="*/ 0 h 578327"/>
                  <a:gd name="connsiteX0" fmla="*/ 11763 w 447224"/>
                  <a:gd name="connsiteY0" fmla="*/ 0 h 583308"/>
                  <a:gd name="connsiteX1" fmla="*/ 0 w 447224"/>
                  <a:gd name="connsiteY1" fmla="*/ 98423 h 583308"/>
                  <a:gd name="connsiteX2" fmla="*/ 424736 w 447224"/>
                  <a:gd name="connsiteY2" fmla="*/ 583308 h 583308"/>
                  <a:gd name="connsiteX3" fmla="*/ 447188 w 447224"/>
                  <a:gd name="connsiteY3" fmla="*/ 448832 h 583308"/>
                  <a:gd name="connsiteX4" fmla="*/ 11763 w 447224"/>
                  <a:gd name="connsiteY4" fmla="*/ 0 h 583308"/>
                  <a:gd name="connsiteX0" fmla="*/ 14201 w 449662"/>
                  <a:gd name="connsiteY0" fmla="*/ 0 h 583308"/>
                  <a:gd name="connsiteX1" fmla="*/ 0 w 449662"/>
                  <a:gd name="connsiteY1" fmla="*/ 111890 h 583308"/>
                  <a:gd name="connsiteX2" fmla="*/ 427174 w 449662"/>
                  <a:gd name="connsiteY2" fmla="*/ 583308 h 583308"/>
                  <a:gd name="connsiteX3" fmla="*/ 449626 w 449662"/>
                  <a:gd name="connsiteY3" fmla="*/ 448832 h 583308"/>
                  <a:gd name="connsiteX4" fmla="*/ 14201 w 449662"/>
                  <a:gd name="connsiteY4" fmla="*/ 0 h 58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662" h="583308">
                    <a:moveTo>
                      <a:pt x="14201" y="0"/>
                    </a:moveTo>
                    <a:cubicBezTo>
                      <a:pt x="14201" y="31147"/>
                      <a:pt x="0" y="80743"/>
                      <a:pt x="0" y="111890"/>
                    </a:cubicBezTo>
                    <a:cubicBezTo>
                      <a:pt x="150175" y="279864"/>
                      <a:pt x="276999" y="415334"/>
                      <a:pt x="427174" y="583308"/>
                    </a:cubicBezTo>
                    <a:cubicBezTo>
                      <a:pt x="426062" y="532137"/>
                      <a:pt x="450738" y="500003"/>
                      <a:pt x="449626" y="448832"/>
                    </a:cubicBezTo>
                    <a:lnTo>
                      <a:pt x="14201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ja-JP" altLang="en-US"/>
              </a:p>
            </p:txBody>
          </p:sp>
          <p:cxnSp>
            <p:nvCxnSpPr>
              <p:cNvPr id="123" name="直線コネクタ 122">
                <a:extLst>
                  <a:ext uri="{FF2B5EF4-FFF2-40B4-BE49-F238E27FC236}">
                    <a16:creationId xmlns:a16="http://schemas.microsoft.com/office/drawing/2014/main" id="{03EEB811-6600-D431-1EAF-1DAADE0E2D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75331" y="2761309"/>
                <a:ext cx="2943015" cy="240919"/>
              </a:xfrm>
              <a:prstGeom prst="line">
                <a:avLst/>
              </a:prstGeom>
              <a:ln w="889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AE25EB85-1423-8128-F136-2B947BCBA582}"/>
                  </a:ext>
                </a:extLst>
              </p:cNvPr>
              <p:cNvCxnSpPr/>
              <p:nvPr/>
            </p:nvCxnSpPr>
            <p:spPr>
              <a:xfrm flipV="1">
                <a:off x="5956823" y="1834807"/>
                <a:ext cx="548148" cy="43268"/>
              </a:xfrm>
              <a:prstGeom prst="line">
                <a:avLst/>
              </a:prstGeom>
              <a:ln w="31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" name="グループ化 97">
                <a:extLst>
                  <a:ext uri="{FF2B5EF4-FFF2-40B4-BE49-F238E27FC236}">
                    <a16:creationId xmlns:a16="http://schemas.microsoft.com/office/drawing/2014/main" id="{8651CD1F-70B3-3A4F-CCBB-FDCC0DD8755B}"/>
                  </a:ext>
                </a:extLst>
              </p:cNvPr>
              <p:cNvGrpSpPr/>
              <p:nvPr/>
            </p:nvGrpSpPr>
            <p:grpSpPr>
              <a:xfrm>
                <a:off x="7408378" y="1202383"/>
                <a:ext cx="1564722" cy="1194280"/>
                <a:chOff x="1736448" y="2099431"/>
                <a:chExt cx="1564722" cy="1194280"/>
              </a:xfrm>
            </p:grpSpPr>
            <p:sp>
              <p:nvSpPr>
                <p:cNvPr id="105" name="平行四辺形 104">
                  <a:extLst>
                    <a:ext uri="{FF2B5EF4-FFF2-40B4-BE49-F238E27FC236}">
                      <a16:creationId xmlns:a16="http://schemas.microsoft.com/office/drawing/2014/main" id="{36684DCD-7A81-703B-4959-D4A8B26095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1332946" flipV="1">
                  <a:off x="1751727" y="2825972"/>
                  <a:ext cx="1537468" cy="324000"/>
                </a:xfrm>
                <a:prstGeom prst="parallelogram">
                  <a:avLst>
                    <a:gd name="adj" fmla="val 116743"/>
                  </a:avLst>
                </a:prstGeom>
                <a:solidFill>
                  <a:schemeClr val="bg1"/>
                </a:solidFill>
                <a:ln w="9525">
                  <a:solidFill>
                    <a:srgbClr val="FFCC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kumimoji="1" lang="ja-JP" altLang="en-US"/>
                </a:p>
              </p:txBody>
            </p:sp>
            <p:cxnSp>
              <p:nvCxnSpPr>
                <p:cNvPr id="106" name="直線コネクタ 105">
                  <a:extLst>
                    <a:ext uri="{FF2B5EF4-FFF2-40B4-BE49-F238E27FC236}">
                      <a16:creationId xmlns:a16="http://schemas.microsoft.com/office/drawing/2014/main" id="{35411ABE-D3D8-FD18-9FB9-C11CFCBED2B7}"/>
                    </a:ext>
                  </a:extLst>
                </p:cNvPr>
                <p:cNvCxnSpPr/>
                <p:nvPr/>
              </p:nvCxnSpPr>
              <p:spPr>
                <a:xfrm flipV="1">
                  <a:off x="3281251" y="2403790"/>
                  <a:ext cx="0" cy="6840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線コネクタ 106">
                  <a:extLst>
                    <a:ext uri="{FF2B5EF4-FFF2-40B4-BE49-F238E27FC236}">
                      <a16:creationId xmlns:a16="http://schemas.microsoft.com/office/drawing/2014/main" id="{EF5A5DDE-0C26-5B0D-0455-606690418846}"/>
                    </a:ext>
                  </a:extLst>
                </p:cNvPr>
                <p:cNvCxnSpPr/>
                <p:nvPr/>
              </p:nvCxnSpPr>
              <p:spPr>
                <a:xfrm flipV="1">
                  <a:off x="2895176" y="2101267"/>
                  <a:ext cx="0" cy="684000"/>
                </a:xfrm>
                <a:prstGeom prst="line">
                  <a:avLst/>
                </a:prstGeom>
                <a:ln>
                  <a:solidFill>
                    <a:schemeClr val="bg1">
                      <a:alpha val="27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線コネクタ 107">
                  <a:extLst>
                    <a:ext uri="{FF2B5EF4-FFF2-40B4-BE49-F238E27FC236}">
                      <a16:creationId xmlns:a16="http://schemas.microsoft.com/office/drawing/2014/main" id="{1124A408-D844-ABF1-D10C-B94BD43F4CE6}"/>
                    </a:ext>
                  </a:extLst>
                </p:cNvPr>
                <p:cNvCxnSpPr/>
                <p:nvPr/>
              </p:nvCxnSpPr>
              <p:spPr>
                <a:xfrm flipV="1">
                  <a:off x="1763919" y="2201546"/>
                  <a:ext cx="0" cy="684000"/>
                </a:xfrm>
                <a:prstGeom prst="line">
                  <a:avLst/>
                </a:prstGeom>
                <a:ln w="1270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0" name="グループ化 109">
                  <a:extLst>
                    <a:ext uri="{FF2B5EF4-FFF2-40B4-BE49-F238E27FC236}">
                      <a16:creationId xmlns:a16="http://schemas.microsoft.com/office/drawing/2014/main" id="{2E643242-B7BE-AD35-C014-DA471917591E}"/>
                    </a:ext>
                  </a:extLst>
                </p:cNvPr>
                <p:cNvGrpSpPr/>
                <p:nvPr/>
              </p:nvGrpSpPr>
              <p:grpSpPr>
                <a:xfrm>
                  <a:off x="2082087" y="2368462"/>
                  <a:ext cx="785876" cy="696053"/>
                  <a:chOff x="2606079" y="3349477"/>
                  <a:chExt cx="785876" cy="696053"/>
                </a:xfrm>
              </p:grpSpPr>
              <p:grpSp>
                <p:nvGrpSpPr>
                  <p:cNvPr id="129" name="グループ化 128">
                    <a:extLst>
                      <a:ext uri="{FF2B5EF4-FFF2-40B4-BE49-F238E27FC236}">
                        <a16:creationId xmlns:a16="http://schemas.microsoft.com/office/drawing/2014/main" id="{BE20C94F-3D58-A9BD-34EA-29EC2F09ABE3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79" y="3349477"/>
                    <a:ext cx="785876" cy="696053"/>
                    <a:chOff x="2606079" y="3349477"/>
                    <a:chExt cx="785876" cy="696053"/>
                  </a:xfrm>
                </p:grpSpPr>
                <p:sp>
                  <p:nvSpPr>
                    <p:cNvPr id="146" name="平行四辺形 145">
                      <a:extLst>
                        <a:ext uri="{FF2B5EF4-FFF2-40B4-BE49-F238E27FC236}">
                          <a16:creationId xmlns:a16="http://schemas.microsoft.com/office/drawing/2014/main" id="{65885210-C879-9636-293B-CD16756B78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372733" y="3611478"/>
                      <a:ext cx="667398" cy="200705"/>
                    </a:xfrm>
                    <a:prstGeom prst="parallelogram">
                      <a:avLst>
                        <a:gd name="adj" fmla="val 66810"/>
                      </a:avLst>
                    </a:prstGeom>
                    <a:solidFill>
                      <a:srgbClr val="D0D0D0"/>
                    </a:solidFill>
                    <a:ln w="31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kumimoji="1" lang="ja-JP" altLang="en-US"/>
                    </a:p>
                  </p:txBody>
                </p:sp>
                <p:sp>
                  <p:nvSpPr>
                    <p:cNvPr id="147" name="平行四辺形 146">
                      <a:extLst>
                        <a:ext uri="{FF2B5EF4-FFF2-40B4-BE49-F238E27FC236}">
                          <a16:creationId xmlns:a16="http://schemas.microsoft.com/office/drawing/2014/main" id="{654F83DA-4442-BA65-5EB1-F26C69AE9CA6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2812018" y="3465648"/>
                      <a:ext cx="573696" cy="586067"/>
                    </a:xfrm>
                    <a:prstGeom prst="parallelogram">
                      <a:avLst>
                        <a:gd name="adj" fmla="val 7585"/>
                      </a:avLst>
                    </a:prstGeom>
                    <a:solidFill>
                      <a:srgbClr val="C6C6C6"/>
                    </a:solidFill>
                    <a:ln w="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kumimoji="1" lang="ja-JP" altLang="en-US"/>
                    </a:p>
                  </p:txBody>
                </p:sp>
                <p:sp>
                  <p:nvSpPr>
                    <p:cNvPr id="148" name="平行四辺形 147">
                      <a:extLst>
                        <a:ext uri="{FF2B5EF4-FFF2-40B4-BE49-F238E27FC236}">
                          <a16:creationId xmlns:a16="http://schemas.microsoft.com/office/drawing/2014/main" id="{24F9553D-9231-0A9F-443A-BF185AF77CC4}"/>
                        </a:ext>
                      </a:extLst>
                    </p:cNvPr>
                    <p:cNvSpPr/>
                    <p:nvPr/>
                  </p:nvSpPr>
                  <p:spPr>
                    <a:xfrm rot="21372327" flipH="1">
                      <a:off x="2606779" y="3349477"/>
                      <a:ext cx="785176" cy="151143"/>
                    </a:xfrm>
                    <a:prstGeom prst="parallelogram">
                      <a:avLst>
                        <a:gd name="adj" fmla="val 125912"/>
                      </a:avLst>
                    </a:prstGeom>
                    <a:solidFill>
                      <a:srgbClr val="E4E4E4"/>
                    </a:solidFill>
                    <a:ln w="3175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kumimoji="1" lang="ja-JP" altLang="en-US"/>
                    </a:p>
                  </p:txBody>
                </p:sp>
              </p:grpSp>
              <p:sp>
                <p:nvSpPr>
                  <p:cNvPr id="130" name="平行四辺形 129">
                    <a:extLst>
                      <a:ext uri="{FF2B5EF4-FFF2-40B4-BE49-F238E27FC236}">
                        <a16:creationId xmlns:a16="http://schemas.microsoft.com/office/drawing/2014/main" id="{1822EB03-62D5-DAA0-DFC6-84121BD3941F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2925862" y="3579643"/>
                    <a:ext cx="335469" cy="245950"/>
                  </a:xfrm>
                  <a:prstGeom prst="parallelogram">
                    <a:avLst>
                      <a:gd name="adj" fmla="val 6240"/>
                    </a:avLst>
                  </a:prstGeom>
                  <a:solidFill>
                    <a:schemeClr val="accent5">
                      <a:lumMod val="20000"/>
                      <a:lumOff val="80000"/>
                      <a:alpha val="22000"/>
                    </a:schemeClr>
                  </a:solidFill>
                  <a:ln w="254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kumimoji="1" lang="ja-JP" altLang="en-US" dirty="0"/>
                  </a:p>
                </p:txBody>
              </p:sp>
              <p:grpSp>
                <p:nvGrpSpPr>
                  <p:cNvPr id="131" name="グループ化 130">
                    <a:extLst>
                      <a:ext uri="{FF2B5EF4-FFF2-40B4-BE49-F238E27FC236}">
                        <a16:creationId xmlns:a16="http://schemas.microsoft.com/office/drawing/2014/main" id="{16965BB0-DB3D-A10A-27CC-803C88E1972A}"/>
                      </a:ext>
                    </a:extLst>
                  </p:cNvPr>
                  <p:cNvGrpSpPr/>
                  <p:nvPr/>
                </p:nvGrpSpPr>
                <p:grpSpPr>
                  <a:xfrm>
                    <a:off x="3252840" y="3592862"/>
                    <a:ext cx="111308" cy="201344"/>
                    <a:chOff x="2019669" y="2487973"/>
                    <a:chExt cx="111308" cy="201344"/>
                  </a:xfrm>
                </p:grpSpPr>
                <p:sp>
                  <p:nvSpPr>
                    <p:cNvPr id="135" name="平行四辺形 134">
                      <a:extLst>
                        <a:ext uri="{FF2B5EF4-FFF2-40B4-BE49-F238E27FC236}">
                          <a16:creationId xmlns:a16="http://schemas.microsoft.com/office/drawing/2014/main" id="{1BCC06EF-9930-D028-A291-8204F6C175C6}"/>
                        </a:ext>
                      </a:extLst>
                    </p:cNvPr>
                    <p:cNvSpPr/>
                    <p:nvPr/>
                  </p:nvSpPr>
                  <p:spPr>
                    <a:xfrm rot="5400000" flipV="1">
                      <a:off x="1974651" y="2532991"/>
                      <a:ext cx="201344" cy="111308"/>
                    </a:xfrm>
                    <a:prstGeom prst="parallelogram">
                      <a:avLst>
                        <a:gd name="adj" fmla="val 6240"/>
                      </a:avLst>
                    </a:prstGeom>
                    <a:solidFill>
                      <a:schemeClr val="accent5">
                        <a:lumMod val="20000"/>
                        <a:lumOff val="80000"/>
                        <a:alpha val="22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kumimoji="1" lang="ja-JP" altLang="en-US"/>
                    </a:p>
                  </p:txBody>
                </p:sp>
                <p:sp>
                  <p:nvSpPr>
                    <p:cNvPr id="136" name="楕円 135">
                      <a:extLst>
                        <a:ext uri="{FF2B5EF4-FFF2-40B4-BE49-F238E27FC236}">
                          <a16:creationId xmlns:a16="http://schemas.microsoft.com/office/drawing/2014/main" id="{060F020F-03C4-BB3D-8874-4140D84296A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043220" y="2530580"/>
                      <a:ext cx="21600" cy="21600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kumimoji="1" lang="ja-JP" altLang="en-US"/>
                    </a:p>
                  </p:txBody>
                </p:sp>
                <p:sp>
                  <p:nvSpPr>
                    <p:cNvPr id="137" name="楕円 136">
                      <a:extLst>
                        <a:ext uri="{FF2B5EF4-FFF2-40B4-BE49-F238E27FC236}">
                          <a16:creationId xmlns:a16="http://schemas.microsoft.com/office/drawing/2014/main" id="{3E39C7A4-3AF4-8D5E-9743-5CC0DDF1305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043220" y="2582081"/>
                      <a:ext cx="21600" cy="21600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kumimoji="1" lang="ja-JP" altLang="en-US"/>
                    </a:p>
                  </p:txBody>
                </p:sp>
                <p:sp>
                  <p:nvSpPr>
                    <p:cNvPr id="138" name="楕円 137">
                      <a:extLst>
                        <a:ext uri="{FF2B5EF4-FFF2-40B4-BE49-F238E27FC236}">
                          <a16:creationId xmlns:a16="http://schemas.microsoft.com/office/drawing/2014/main" id="{D1572809-19EF-717F-A627-9D0AF03BE7C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043220" y="2633581"/>
                      <a:ext cx="21600" cy="21600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kumimoji="1" lang="ja-JP" altLang="en-US"/>
                    </a:p>
                  </p:txBody>
                </p:sp>
                <p:sp>
                  <p:nvSpPr>
                    <p:cNvPr id="139" name="楕円 138">
                      <a:extLst>
                        <a:ext uri="{FF2B5EF4-FFF2-40B4-BE49-F238E27FC236}">
                          <a16:creationId xmlns:a16="http://schemas.microsoft.com/office/drawing/2014/main" id="{748732E4-C0BD-4469-C3BF-6243EA4E702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086415" y="2525248"/>
                      <a:ext cx="21600" cy="21600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kumimoji="1" lang="ja-JP" altLang="en-US"/>
                    </a:p>
                  </p:txBody>
                </p:sp>
                <p:sp>
                  <p:nvSpPr>
                    <p:cNvPr id="140" name="楕円 139">
                      <a:extLst>
                        <a:ext uri="{FF2B5EF4-FFF2-40B4-BE49-F238E27FC236}">
                          <a16:creationId xmlns:a16="http://schemas.microsoft.com/office/drawing/2014/main" id="{7A94F05F-0A60-1EE8-38D8-A39C26BDDF6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086415" y="2576749"/>
                      <a:ext cx="21600" cy="21600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kumimoji="1" lang="ja-JP" altLang="en-US"/>
                    </a:p>
                  </p:txBody>
                </p:sp>
                <p:sp>
                  <p:nvSpPr>
                    <p:cNvPr id="141" name="楕円 140">
                      <a:extLst>
                        <a:ext uri="{FF2B5EF4-FFF2-40B4-BE49-F238E27FC236}">
                          <a16:creationId xmlns:a16="http://schemas.microsoft.com/office/drawing/2014/main" id="{4D274A24-E589-E9B9-D529-587B42D41C2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086415" y="2628249"/>
                      <a:ext cx="21600" cy="21600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kumimoji="1" lang="ja-JP" altLang="en-US"/>
                    </a:p>
                  </p:txBody>
                </p:sp>
              </p:grpSp>
              <p:cxnSp>
                <p:nvCxnSpPr>
                  <p:cNvPr id="134" name="直線コネクタ 133">
                    <a:extLst>
                      <a:ext uri="{FF2B5EF4-FFF2-40B4-BE49-F238E27FC236}">
                        <a16:creationId xmlns:a16="http://schemas.microsoft.com/office/drawing/2014/main" id="{7512001E-6F2F-605B-3E3C-CA95B847C796}"/>
                      </a:ext>
                    </a:extLst>
                  </p:cNvPr>
                  <p:cNvCxnSpPr>
                    <a:cxnSpLocks/>
                    <a:stCxn id="130" idx="5"/>
                    <a:endCxn id="130" idx="2"/>
                  </p:cNvCxnSpPr>
                  <p:nvPr/>
                </p:nvCxnSpPr>
                <p:spPr>
                  <a:xfrm>
                    <a:off x="3093597" y="3542558"/>
                    <a:ext cx="0" cy="320121"/>
                  </a:xfrm>
                  <a:prstGeom prst="line">
                    <a:avLst/>
                  </a:prstGeom>
                  <a:ln w="158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2" name="直線コネクタ 111">
                  <a:extLst>
                    <a:ext uri="{FF2B5EF4-FFF2-40B4-BE49-F238E27FC236}">
                      <a16:creationId xmlns:a16="http://schemas.microsoft.com/office/drawing/2014/main" id="{5C2E3A5B-7808-751B-5031-E5BB70341545}"/>
                    </a:ext>
                  </a:extLst>
                </p:cNvPr>
                <p:cNvCxnSpPr/>
                <p:nvPr/>
              </p:nvCxnSpPr>
              <p:spPr>
                <a:xfrm flipV="1">
                  <a:off x="2147103" y="2495549"/>
                  <a:ext cx="0" cy="6840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3" name="グループ化 112">
                  <a:extLst>
                    <a:ext uri="{FF2B5EF4-FFF2-40B4-BE49-F238E27FC236}">
                      <a16:creationId xmlns:a16="http://schemas.microsoft.com/office/drawing/2014/main" id="{289EC0E7-2E9D-C7BD-1016-DA7B88DF62E9}"/>
                    </a:ext>
                  </a:extLst>
                </p:cNvPr>
                <p:cNvGrpSpPr/>
                <p:nvPr/>
              </p:nvGrpSpPr>
              <p:grpSpPr>
                <a:xfrm>
                  <a:off x="1753049" y="2099431"/>
                  <a:ext cx="1541441" cy="391867"/>
                  <a:chOff x="1750155" y="1928702"/>
                  <a:chExt cx="1541441" cy="391867"/>
                </a:xfrm>
              </p:grpSpPr>
              <p:cxnSp>
                <p:nvCxnSpPr>
                  <p:cNvPr id="120" name="直線コネクタ 119">
                    <a:extLst>
                      <a:ext uri="{FF2B5EF4-FFF2-40B4-BE49-F238E27FC236}">
                        <a16:creationId xmlns:a16="http://schemas.microsoft.com/office/drawing/2014/main" id="{6521EEBC-E75D-1B70-FF3D-7E2B2F7A58DA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>
                    <a:off x="1750155" y="2024183"/>
                    <a:ext cx="396000" cy="293492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線コネクタ 120">
                    <a:extLst>
                      <a:ext uri="{FF2B5EF4-FFF2-40B4-BE49-F238E27FC236}">
                        <a16:creationId xmlns:a16="http://schemas.microsoft.com/office/drawing/2014/main" id="{5F0A1271-C1DC-1FD8-A500-8FEBC281B10E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>
                    <a:off x="2895596" y="1928702"/>
                    <a:ext cx="396000" cy="293492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線コネクタ 126">
                    <a:extLst>
                      <a:ext uri="{FF2B5EF4-FFF2-40B4-BE49-F238E27FC236}">
                        <a16:creationId xmlns:a16="http://schemas.microsoft.com/office/drawing/2014/main" id="{A4772D7B-4B10-90E7-AF28-D43408A11D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46155" y="2230805"/>
                    <a:ext cx="1142290" cy="89764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線コネクタ 127">
                    <a:extLst>
                      <a:ext uri="{FF2B5EF4-FFF2-40B4-BE49-F238E27FC236}">
                        <a16:creationId xmlns:a16="http://schemas.microsoft.com/office/drawing/2014/main" id="{D45C93B0-8A90-2141-B90D-30F6F937D7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752872" y="1933677"/>
                    <a:ext cx="1142290" cy="89764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" name="平行四辺形 115">
                  <a:extLst>
                    <a:ext uri="{FF2B5EF4-FFF2-40B4-BE49-F238E27FC236}">
                      <a16:creationId xmlns:a16="http://schemas.microsoft.com/office/drawing/2014/main" id="{62744B80-F939-23BC-2BD5-36AA10D02FD8}"/>
                    </a:ext>
                  </a:extLst>
                </p:cNvPr>
                <p:cNvSpPr/>
                <p:nvPr/>
              </p:nvSpPr>
              <p:spPr>
                <a:xfrm rot="5400000">
                  <a:off x="1733520" y="2881849"/>
                  <a:ext cx="414790" cy="408933"/>
                </a:xfrm>
                <a:prstGeom prst="parallelogram">
                  <a:avLst>
                    <a:gd name="adj" fmla="val 72129"/>
                  </a:avLst>
                </a:prstGeom>
                <a:solidFill>
                  <a:srgbClr val="CC9900"/>
                </a:solidFill>
                <a:ln w="6350">
                  <a:solidFill>
                    <a:srgbClr val="CC99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kumimoji="1" lang="ja-JP" altLang="en-US"/>
                </a:p>
              </p:txBody>
            </p:sp>
            <p:sp>
              <p:nvSpPr>
                <p:cNvPr id="118" name="平行四辺形 117">
                  <a:extLst>
                    <a:ext uri="{FF2B5EF4-FFF2-40B4-BE49-F238E27FC236}">
                      <a16:creationId xmlns:a16="http://schemas.microsoft.com/office/drawing/2014/main" id="{AB7FDE28-1706-6483-5C88-3409E6D99F49}"/>
                    </a:ext>
                  </a:extLst>
                </p:cNvPr>
                <p:cNvSpPr/>
                <p:nvPr/>
              </p:nvSpPr>
              <p:spPr>
                <a:xfrm rot="16200000" flipH="1">
                  <a:off x="2622375" y="2614869"/>
                  <a:ext cx="206890" cy="1150700"/>
                </a:xfrm>
                <a:prstGeom prst="parallelogram">
                  <a:avLst>
                    <a:gd name="adj" fmla="val 44159"/>
                  </a:avLst>
                </a:prstGeom>
                <a:solidFill>
                  <a:srgbClr val="CC9900"/>
                </a:solidFill>
                <a:ln w="6350">
                  <a:solidFill>
                    <a:srgbClr val="CC99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kumimoji="1" lang="ja-JP" altLang="en-US"/>
                </a:p>
              </p:txBody>
            </p:sp>
          </p:grpSp>
          <p:sp>
            <p:nvSpPr>
              <p:cNvPr id="37" name="平行四辺形 36">
                <a:extLst>
                  <a:ext uri="{FF2B5EF4-FFF2-40B4-BE49-F238E27FC236}">
                    <a16:creationId xmlns:a16="http://schemas.microsoft.com/office/drawing/2014/main" id="{8157CCFA-0021-3091-4F2A-6F2EEBFFC190}"/>
                  </a:ext>
                </a:extLst>
              </p:cNvPr>
              <p:cNvSpPr/>
              <p:nvPr/>
            </p:nvSpPr>
            <p:spPr>
              <a:xfrm rot="5400000" flipV="1">
                <a:off x="7755661" y="591000"/>
                <a:ext cx="676894" cy="570115"/>
              </a:xfrm>
              <a:prstGeom prst="parallelogram">
                <a:avLst>
                  <a:gd name="adj" fmla="val 7433"/>
                </a:avLst>
              </a:prstGeom>
              <a:solidFill>
                <a:schemeClr val="bg1"/>
              </a:solidFill>
              <a:ln w="38100"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4F397EAB-D92F-928F-FCB6-1CA5F6914FD6}"/>
                  </a:ext>
                </a:extLst>
              </p:cNvPr>
              <p:cNvGrpSpPr/>
              <p:nvPr/>
            </p:nvGrpSpPr>
            <p:grpSpPr>
              <a:xfrm>
                <a:off x="7907391" y="637367"/>
                <a:ext cx="396000" cy="482493"/>
                <a:chOff x="7900091" y="893791"/>
                <a:chExt cx="396000" cy="482493"/>
              </a:xfrm>
            </p:grpSpPr>
            <p:cxnSp>
              <p:nvCxnSpPr>
                <p:cNvPr id="39" name="直線コネクタ 38">
                  <a:extLst>
                    <a:ext uri="{FF2B5EF4-FFF2-40B4-BE49-F238E27FC236}">
                      <a16:creationId xmlns:a16="http://schemas.microsoft.com/office/drawing/2014/main" id="{786A596D-6E91-C959-1A53-17813C53059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7939278" y="893791"/>
                  <a:ext cx="288000" cy="23956"/>
                </a:xfrm>
                <a:prstGeom prst="line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>
                  <a:extLst>
                    <a:ext uri="{FF2B5EF4-FFF2-40B4-BE49-F238E27FC236}">
                      <a16:creationId xmlns:a16="http://schemas.microsoft.com/office/drawing/2014/main" id="{215C5173-03B8-D8D6-BB05-BC4C1061503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7900091" y="973313"/>
                  <a:ext cx="364035" cy="30282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>
                  <a:extLst>
                    <a:ext uri="{FF2B5EF4-FFF2-40B4-BE49-F238E27FC236}">
                      <a16:creationId xmlns:a16="http://schemas.microsoft.com/office/drawing/2014/main" id="{4C998704-6BAF-F49B-860C-C07E7231B90A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7900091" y="1049384"/>
                  <a:ext cx="396000" cy="32941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>
                  <a:extLst>
                    <a:ext uri="{FF2B5EF4-FFF2-40B4-BE49-F238E27FC236}">
                      <a16:creationId xmlns:a16="http://schemas.microsoft.com/office/drawing/2014/main" id="{3D37A02F-EA79-257E-FA03-56B40404A01E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7900091" y="1128114"/>
                  <a:ext cx="396000" cy="32941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>
                  <a:extLst>
                    <a:ext uri="{FF2B5EF4-FFF2-40B4-BE49-F238E27FC236}">
                      <a16:creationId xmlns:a16="http://schemas.microsoft.com/office/drawing/2014/main" id="{6F8D2F4B-38FF-3118-943B-40B1CF03CF13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7900091" y="1206844"/>
                  <a:ext cx="396000" cy="32941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>
                  <a:extLst>
                    <a:ext uri="{FF2B5EF4-FFF2-40B4-BE49-F238E27FC236}">
                      <a16:creationId xmlns:a16="http://schemas.microsoft.com/office/drawing/2014/main" id="{4463E8C8-D819-A938-D5FE-0DAF133A56E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7900091" y="1285574"/>
                  <a:ext cx="396000" cy="32941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50">
                  <a:extLst>
                    <a:ext uri="{FF2B5EF4-FFF2-40B4-BE49-F238E27FC236}">
                      <a16:creationId xmlns:a16="http://schemas.microsoft.com/office/drawing/2014/main" id="{FD75D168-6589-5F3D-8C4E-C8C43C8A4C91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8152091" y="1364306"/>
                  <a:ext cx="144000" cy="11978"/>
                </a:xfrm>
                <a:prstGeom prst="line">
                  <a:avLst/>
                </a:prstGeom>
                <a:solidFill>
                  <a:schemeClr val="bg1"/>
                </a:solidFill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2" name="図 51">
                <a:extLst>
                  <a:ext uri="{FF2B5EF4-FFF2-40B4-BE49-F238E27FC236}">
                    <a16:creationId xmlns:a16="http://schemas.microsoft.com/office/drawing/2014/main" id="{CD9EDB46-D5B5-F876-737C-8006145B8D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8004"/>
              <a:stretch/>
            </p:blipFill>
            <p:spPr>
              <a:xfrm>
                <a:off x="5678852" y="1095308"/>
                <a:ext cx="1092299" cy="2222393"/>
              </a:xfrm>
              <a:prstGeom prst="rect">
                <a:avLst/>
              </a:prstGeom>
            </p:spPr>
          </p:pic>
        </p:grpSp>
        <p:sp>
          <p:nvSpPr>
            <p:cNvPr id="2" name="平行四辺形 1">
              <a:extLst>
                <a:ext uri="{FF2B5EF4-FFF2-40B4-BE49-F238E27FC236}">
                  <a16:creationId xmlns:a16="http://schemas.microsoft.com/office/drawing/2014/main" id="{90E76F14-B259-F82B-8C91-3FF3C1E86237}"/>
                </a:ext>
              </a:extLst>
            </p:cNvPr>
            <p:cNvSpPr/>
            <p:nvPr/>
          </p:nvSpPr>
          <p:spPr>
            <a:xfrm rot="16200000">
              <a:off x="6759222" y="2626818"/>
              <a:ext cx="1256292" cy="421397"/>
            </a:xfrm>
            <a:prstGeom prst="parallelogram">
              <a:avLst>
                <a:gd name="adj" fmla="val 70827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平行四辺形 149">
              <a:extLst>
                <a:ext uri="{FF2B5EF4-FFF2-40B4-BE49-F238E27FC236}">
                  <a16:creationId xmlns:a16="http://schemas.microsoft.com/office/drawing/2014/main" id="{B4BC5EDE-CE50-CC0D-EE9D-13141A4F933D}"/>
                </a:ext>
              </a:extLst>
            </p:cNvPr>
            <p:cNvSpPr/>
            <p:nvPr/>
          </p:nvSpPr>
          <p:spPr>
            <a:xfrm rot="5400000" flipH="1">
              <a:off x="7635297" y="2374652"/>
              <a:ext cx="1055731" cy="1141531"/>
            </a:xfrm>
            <a:prstGeom prst="parallelogram">
              <a:avLst>
                <a:gd name="adj" fmla="val 10616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6D948B0-2121-BE96-925D-C7C0B1389E7B}"/>
              </a:ext>
            </a:extLst>
          </p:cNvPr>
          <p:cNvGrpSpPr/>
          <p:nvPr/>
        </p:nvGrpSpPr>
        <p:grpSpPr>
          <a:xfrm>
            <a:off x="161575" y="1255936"/>
            <a:ext cx="5378014" cy="1008636"/>
            <a:chOff x="161575" y="1255936"/>
            <a:chExt cx="5378014" cy="1008636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71069D13-4913-E767-6889-85C30A8E9B11}"/>
                </a:ext>
              </a:extLst>
            </p:cNvPr>
            <p:cNvGrpSpPr/>
            <p:nvPr/>
          </p:nvGrpSpPr>
          <p:grpSpPr>
            <a:xfrm>
              <a:off x="161575" y="1255936"/>
              <a:ext cx="5090201" cy="1008636"/>
              <a:chOff x="161575" y="1255936"/>
              <a:chExt cx="5090201" cy="1008636"/>
            </a:xfrm>
          </p:grpSpPr>
          <p:sp>
            <p:nvSpPr>
              <p:cNvPr id="19" name="平行四辺形 18">
                <a:extLst>
                  <a:ext uri="{FF2B5EF4-FFF2-40B4-BE49-F238E27FC236}">
                    <a16:creationId xmlns:a16="http://schemas.microsoft.com/office/drawing/2014/main" id="{CE8EBFED-BD57-42B5-4728-912BE3102958}"/>
                  </a:ext>
                </a:extLst>
              </p:cNvPr>
              <p:cNvSpPr/>
              <p:nvPr/>
            </p:nvSpPr>
            <p:spPr>
              <a:xfrm rot="21402425" flipV="1">
                <a:off x="161575" y="1255936"/>
                <a:ext cx="5090201" cy="1008636"/>
              </a:xfrm>
              <a:prstGeom prst="parallelogram">
                <a:avLst>
                  <a:gd name="adj" fmla="val 134616"/>
                </a:avLst>
              </a:prstGeom>
              <a:solidFill>
                <a:srgbClr val="8AAC46"/>
              </a:solidFill>
              <a:ln w="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EBA87230-86DA-9B72-59DC-49FC922AB4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32906" y="1374842"/>
                <a:ext cx="2073636" cy="152345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CE8D9758-E4BC-452F-AE85-40480FDB34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8480" y="1552534"/>
                <a:ext cx="1856575" cy="11192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164158B3-04AF-7BB7-0D7A-8525BFE1E3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37771" y="1669600"/>
                <a:ext cx="529024" cy="385260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E76B774B-F989-FBEF-356D-AD7312F792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4575" y="1913890"/>
                <a:ext cx="1946910" cy="116723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D578B416-C38C-97E3-C503-B70F004D9A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09355" y="1517995"/>
                <a:ext cx="466890" cy="392085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0B750123-01EF-A013-A478-FD5A988DB9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04365" y="2054786"/>
                <a:ext cx="2252130" cy="14888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平行四辺形 59">
              <a:extLst>
                <a:ext uri="{FF2B5EF4-FFF2-40B4-BE49-F238E27FC236}">
                  <a16:creationId xmlns:a16="http://schemas.microsoft.com/office/drawing/2014/main" id="{5A971A55-4707-CA1E-FF05-0750A86609ED}"/>
                </a:ext>
              </a:extLst>
            </p:cNvPr>
            <p:cNvSpPr/>
            <p:nvPr/>
          </p:nvSpPr>
          <p:spPr>
            <a:xfrm rot="12762316">
              <a:off x="3478104" y="1578855"/>
              <a:ext cx="2061485" cy="141057"/>
            </a:xfrm>
            <a:prstGeom prst="parallelogram">
              <a:avLst>
                <a:gd name="adj" fmla="val 135358"/>
              </a:avLst>
            </a:prstGeom>
            <a:gradFill>
              <a:gsLst>
                <a:gs pos="80000">
                  <a:srgbClr val="FAFCFD"/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79585755-AF20-5AE0-9BA2-9A00BA091B5B}"/>
              </a:ext>
            </a:extLst>
          </p:cNvPr>
          <p:cNvGrpSpPr/>
          <p:nvPr/>
        </p:nvGrpSpPr>
        <p:grpSpPr>
          <a:xfrm>
            <a:off x="630562" y="673426"/>
            <a:ext cx="2069410" cy="1164264"/>
            <a:chOff x="644524" y="692476"/>
            <a:chExt cx="2069410" cy="1164264"/>
          </a:xfrm>
        </p:grpSpPr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66101AF3-87E3-6767-A7FC-5EA8525565DE}"/>
                </a:ext>
              </a:extLst>
            </p:cNvPr>
            <p:cNvSpPr/>
            <p:nvPr/>
          </p:nvSpPr>
          <p:spPr>
            <a:xfrm flipH="1">
              <a:off x="644524" y="692476"/>
              <a:ext cx="1141174" cy="11642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bg1">
                  <a:lumMod val="85000"/>
                </a:schemeClr>
              </a:solidFill>
            </a:ln>
            <a:scene3d>
              <a:camera prst="orthographicFront">
                <a:rot lat="600000" lon="4200000" rev="0"/>
              </a:camera>
              <a:lightRig rig="balanced" dir="t"/>
            </a:scene3d>
            <a:sp3d extrusionH="1441450" prstMaterial="softEdge">
              <a:contourClr>
                <a:schemeClr val="bg2">
                  <a:lumMod val="9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平行四辺形 66">
              <a:extLst>
                <a:ext uri="{FF2B5EF4-FFF2-40B4-BE49-F238E27FC236}">
                  <a16:creationId xmlns:a16="http://schemas.microsoft.com/office/drawing/2014/main" id="{5CAE93CD-A119-5B97-6CFD-37AD498EC0E3}"/>
                </a:ext>
              </a:extLst>
            </p:cNvPr>
            <p:cNvSpPr/>
            <p:nvPr/>
          </p:nvSpPr>
          <p:spPr>
            <a:xfrm rot="5400000" flipV="1">
              <a:off x="1775476" y="901454"/>
              <a:ext cx="676894" cy="570115"/>
            </a:xfrm>
            <a:prstGeom prst="parallelogram">
              <a:avLst>
                <a:gd name="adj" fmla="val 6240"/>
              </a:avLst>
            </a:prstGeom>
            <a:solidFill>
              <a:schemeClr val="accent5">
                <a:lumMod val="20000"/>
                <a:lumOff val="80000"/>
                <a:alpha val="22000"/>
              </a:schemeClr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0DD1E3D2-E641-2E56-AD85-064036FC4A05}"/>
                </a:ext>
              </a:extLst>
            </p:cNvPr>
            <p:cNvCxnSpPr>
              <a:cxnSpLocks/>
              <a:stCxn id="67" idx="5"/>
              <a:endCxn id="67" idx="2"/>
            </p:cNvCxnSpPr>
            <p:nvPr/>
          </p:nvCxnSpPr>
          <p:spPr>
            <a:xfrm>
              <a:off x="2113924" y="865853"/>
              <a:ext cx="0" cy="641318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2FDF637E-31F7-D0D4-DE7A-7F3B89C34659}"/>
                </a:ext>
              </a:extLst>
            </p:cNvPr>
            <p:cNvGrpSpPr/>
            <p:nvPr/>
          </p:nvGrpSpPr>
          <p:grpSpPr>
            <a:xfrm>
              <a:off x="2472501" y="1012095"/>
              <a:ext cx="241433" cy="338448"/>
              <a:chOff x="3054997" y="1056187"/>
              <a:chExt cx="241433" cy="338448"/>
            </a:xfrm>
          </p:grpSpPr>
          <p:sp>
            <p:nvSpPr>
              <p:cNvPr id="70" name="平行四辺形 69">
                <a:extLst>
                  <a:ext uri="{FF2B5EF4-FFF2-40B4-BE49-F238E27FC236}">
                    <a16:creationId xmlns:a16="http://schemas.microsoft.com/office/drawing/2014/main" id="{A7F74AEE-BF46-2E0E-B688-B92995576891}"/>
                  </a:ext>
                </a:extLst>
              </p:cNvPr>
              <p:cNvSpPr/>
              <p:nvPr/>
            </p:nvSpPr>
            <p:spPr>
              <a:xfrm rot="5400000" flipV="1">
                <a:off x="3006490" y="1104694"/>
                <a:ext cx="338448" cy="241433"/>
              </a:xfrm>
              <a:prstGeom prst="parallelogram">
                <a:avLst>
                  <a:gd name="adj" fmla="val 6240"/>
                </a:avLst>
              </a:prstGeom>
              <a:solidFill>
                <a:schemeClr val="tx1">
                  <a:lumMod val="50000"/>
                  <a:lumOff val="50000"/>
                  <a:alpha val="22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楕円 70">
                <a:extLst>
                  <a:ext uri="{FF2B5EF4-FFF2-40B4-BE49-F238E27FC236}">
                    <a16:creationId xmlns:a16="http://schemas.microsoft.com/office/drawing/2014/main" id="{484BCCAD-6574-40CF-2909-94F660AE6F3D}"/>
                  </a:ext>
                </a:extLst>
              </p:cNvPr>
              <p:cNvSpPr/>
              <p:nvPr/>
            </p:nvSpPr>
            <p:spPr>
              <a:xfrm>
                <a:off x="3095331" y="1116832"/>
                <a:ext cx="51875" cy="5187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楕円 71">
                <a:extLst>
                  <a:ext uri="{FF2B5EF4-FFF2-40B4-BE49-F238E27FC236}">
                    <a16:creationId xmlns:a16="http://schemas.microsoft.com/office/drawing/2014/main" id="{D4ABFCF2-37A1-1D28-73C7-78295B1BF6A0}"/>
                  </a:ext>
                </a:extLst>
              </p:cNvPr>
              <p:cNvSpPr/>
              <p:nvPr/>
            </p:nvSpPr>
            <p:spPr>
              <a:xfrm>
                <a:off x="3095331" y="1220039"/>
                <a:ext cx="51875" cy="5187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楕円 72">
                <a:extLst>
                  <a:ext uri="{FF2B5EF4-FFF2-40B4-BE49-F238E27FC236}">
                    <a16:creationId xmlns:a16="http://schemas.microsoft.com/office/drawing/2014/main" id="{9B1850C2-15A9-ECB5-3F5D-95C130F28D1B}"/>
                  </a:ext>
                </a:extLst>
              </p:cNvPr>
              <p:cNvSpPr/>
              <p:nvPr/>
            </p:nvSpPr>
            <p:spPr>
              <a:xfrm>
                <a:off x="3095331" y="1313122"/>
                <a:ext cx="51875" cy="5187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楕円 73">
                <a:extLst>
                  <a:ext uri="{FF2B5EF4-FFF2-40B4-BE49-F238E27FC236}">
                    <a16:creationId xmlns:a16="http://schemas.microsoft.com/office/drawing/2014/main" id="{C5848818-570F-B5B6-D984-82561515913C}"/>
                  </a:ext>
                </a:extLst>
              </p:cNvPr>
              <p:cNvSpPr/>
              <p:nvPr/>
            </p:nvSpPr>
            <p:spPr>
              <a:xfrm>
                <a:off x="3192357" y="1306591"/>
                <a:ext cx="51875" cy="5187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楕円 75">
                <a:extLst>
                  <a:ext uri="{FF2B5EF4-FFF2-40B4-BE49-F238E27FC236}">
                    <a16:creationId xmlns:a16="http://schemas.microsoft.com/office/drawing/2014/main" id="{FF9CB4DD-DE3A-4109-357E-B7DC485A23FE}"/>
                  </a:ext>
                </a:extLst>
              </p:cNvPr>
              <p:cNvSpPr/>
              <p:nvPr/>
            </p:nvSpPr>
            <p:spPr>
              <a:xfrm>
                <a:off x="3192357" y="1214211"/>
                <a:ext cx="51875" cy="5187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楕円 77">
                <a:extLst>
                  <a:ext uri="{FF2B5EF4-FFF2-40B4-BE49-F238E27FC236}">
                    <a16:creationId xmlns:a16="http://schemas.microsoft.com/office/drawing/2014/main" id="{F6246275-5B05-C3CC-50B3-E0BF0DAD3A10}"/>
                  </a:ext>
                </a:extLst>
              </p:cNvPr>
              <p:cNvSpPr/>
              <p:nvPr/>
            </p:nvSpPr>
            <p:spPr>
              <a:xfrm>
                <a:off x="3192357" y="1106827"/>
                <a:ext cx="51875" cy="5187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6" name="思考の吹き出し: 雲形 25">
            <a:extLst>
              <a:ext uri="{FF2B5EF4-FFF2-40B4-BE49-F238E27FC236}">
                <a16:creationId xmlns:a16="http://schemas.microsoft.com/office/drawing/2014/main" id="{1908128F-6C24-D2E9-5F00-30213FCB34C5}"/>
              </a:ext>
            </a:extLst>
          </p:cNvPr>
          <p:cNvSpPr/>
          <p:nvPr/>
        </p:nvSpPr>
        <p:spPr>
          <a:xfrm>
            <a:off x="3753971" y="472653"/>
            <a:ext cx="4063199" cy="1587679"/>
          </a:xfrm>
          <a:prstGeom prst="cloudCallout">
            <a:avLst>
              <a:gd name="adj1" fmla="val -56884"/>
              <a:gd name="adj2" fmla="val 50882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kumimoji="1" lang="ja-JP" altLang="en-US" sz="1600" kern="1200" spc="160" dirty="0">
                <a:solidFill>
                  <a:schemeClr val="tx1"/>
                </a:solidFill>
                <a:effectLst/>
                <a:latin typeface="+mn-ea"/>
                <a:cs typeface="+mn-cs"/>
              </a:rPr>
              <a:t>そりゃいいアイデアだ。邪魔になってるの気になってたんだよ。今まよりずっといいね。よく考えてくれた。ありがとう</a:t>
            </a:r>
            <a:endParaRPr kumimoji="1" lang="ja-JP" altLang="en-US" sz="1600" spc="160" dirty="0">
              <a:latin typeface="+mn-ea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169B6A0-9C10-B64C-7F77-DB12ADA1EFA5}"/>
              </a:ext>
            </a:extLst>
          </p:cNvPr>
          <p:cNvGrpSpPr/>
          <p:nvPr/>
        </p:nvGrpSpPr>
        <p:grpSpPr>
          <a:xfrm>
            <a:off x="3332766" y="2672444"/>
            <a:ext cx="2086581" cy="2222393"/>
            <a:chOff x="1721064" y="1863211"/>
            <a:chExt cx="2792441" cy="2974197"/>
          </a:xfrm>
        </p:grpSpPr>
        <p:pic>
          <p:nvPicPr>
            <p:cNvPr id="18" name="図 17" descr="おもちゃ, 人形, 部屋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35804D64-35DD-0FFE-3930-4BC2A9533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1064" y="1863211"/>
              <a:ext cx="2792441" cy="2974197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380B376B-4434-2B85-3C5E-CE47C609F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23"/>
            <a:stretch/>
          </p:blipFill>
          <p:spPr>
            <a:xfrm>
              <a:off x="2699546" y="1914537"/>
              <a:ext cx="766753" cy="726357"/>
            </a:xfrm>
            <a:prstGeom prst="rect">
              <a:avLst/>
            </a:prstGeom>
          </p:spPr>
        </p:pic>
      </p:grpSp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755E96BB-9554-6143-664C-F242173D7491}"/>
              </a:ext>
            </a:extLst>
          </p:cNvPr>
          <p:cNvSpPr/>
          <p:nvPr/>
        </p:nvSpPr>
        <p:spPr>
          <a:xfrm>
            <a:off x="5348652" y="3189001"/>
            <a:ext cx="3408975" cy="1436319"/>
          </a:xfrm>
          <a:prstGeom prst="cloudCallout">
            <a:avLst>
              <a:gd name="adj1" fmla="val -57500"/>
              <a:gd name="adj2" fmla="val 10596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kumimoji="1" lang="ja-JP" altLang="en-US" sz="1600" kern="1200" spc="160" dirty="0">
                <a:solidFill>
                  <a:schemeClr val="tx1"/>
                </a:solidFill>
                <a:effectLst/>
                <a:latin typeface="+mn-ea"/>
                <a:cs typeface="+mn-cs"/>
              </a:rPr>
              <a:t>初心にかえって考えるのはこの部屋だから、ここに置くのがいいねぇ</a:t>
            </a:r>
            <a:endParaRPr kumimoji="1" lang="ja-JP" altLang="en-US" sz="1600" spc="160" dirty="0">
              <a:latin typeface="+mn-ea"/>
            </a:endParaRPr>
          </a:p>
        </p:txBody>
      </p:sp>
      <p:sp>
        <p:nvSpPr>
          <p:cNvPr id="5" name="思考の吹き出し: 雲形 4">
            <a:extLst>
              <a:ext uri="{FF2B5EF4-FFF2-40B4-BE49-F238E27FC236}">
                <a16:creationId xmlns:a16="http://schemas.microsoft.com/office/drawing/2014/main" id="{93A80482-5349-0AAD-8DCE-7E9798388805}"/>
              </a:ext>
            </a:extLst>
          </p:cNvPr>
          <p:cNvSpPr/>
          <p:nvPr/>
        </p:nvSpPr>
        <p:spPr>
          <a:xfrm>
            <a:off x="318618" y="3599900"/>
            <a:ext cx="3103042" cy="1019294"/>
          </a:xfrm>
          <a:prstGeom prst="cloudCallout">
            <a:avLst>
              <a:gd name="adj1" fmla="val 60932"/>
              <a:gd name="adj2" fmla="val -4315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ja-JP" altLang="en-US" sz="1600" spc="160" dirty="0">
                <a:solidFill>
                  <a:schemeClr val="tx1"/>
                </a:solidFill>
                <a:latin typeface="+mn-ea"/>
              </a:rPr>
              <a:t>そこに、当時のことを</a:t>
            </a:r>
            <a:br>
              <a:rPr lang="en-US" altLang="ja-JP" sz="1600" spc="160" dirty="0">
                <a:solidFill>
                  <a:schemeClr val="tx1"/>
                </a:solidFill>
                <a:latin typeface="+mn-ea"/>
              </a:rPr>
            </a:br>
            <a:r>
              <a:rPr lang="ja-JP" altLang="en-US" sz="1600" spc="160" dirty="0">
                <a:solidFill>
                  <a:schemeClr val="tx1"/>
                </a:solidFill>
                <a:latin typeface="+mn-ea"/>
              </a:rPr>
              <a:t>説明したポスターを</a:t>
            </a:r>
            <a:br>
              <a:rPr lang="en-US" altLang="ja-JP" sz="1600" spc="160" dirty="0">
                <a:solidFill>
                  <a:schemeClr val="tx1"/>
                </a:solidFill>
                <a:latin typeface="+mn-ea"/>
              </a:rPr>
            </a:br>
            <a:r>
              <a:rPr lang="ja-JP" altLang="en-US" sz="1600" spc="160" dirty="0">
                <a:solidFill>
                  <a:schemeClr val="tx1"/>
                </a:solidFill>
                <a:latin typeface="+mn-ea"/>
              </a:rPr>
              <a:t>掲示してはどうでしょう</a:t>
            </a:r>
            <a:endParaRPr kumimoji="1" lang="ja-JP" altLang="en-US" sz="1600" spc="160" dirty="0">
              <a:latin typeface="+mn-ea"/>
            </a:endParaRPr>
          </a:p>
        </p:txBody>
      </p: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A68ED45C-570B-10F1-E2D3-572B02F8D94E}"/>
              </a:ext>
            </a:extLst>
          </p:cNvPr>
          <p:cNvSpPr/>
          <p:nvPr/>
        </p:nvSpPr>
        <p:spPr>
          <a:xfrm>
            <a:off x="5046678" y="2260351"/>
            <a:ext cx="4028161" cy="1109524"/>
          </a:xfrm>
          <a:prstGeom prst="cloudCallout">
            <a:avLst>
              <a:gd name="adj1" fmla="val -64732"/>
              <a:gd name="adj2" fmla="val 12370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600" kern="1200" spc="160" dirty="0">
                <a:solidFill>
                  <a:schemeClr val="tx1"/>
                </a:solidFill>
                <a:effectLst/>
                <a:latin typeface="+mn-ea"/>
                <a:cs typeface="+mn-cs"/>
              </a:rPr>
              <a:t>うん、うん。それはいい</a:t>
            </a:r>
            <a:br>
              <a:rPr kumimoji="1" lang="en-US" altLang="ja-JP" sz="1600" kern="1200" spc="160" dirty="0">
                <a:solidFill>
                  <a:schemeClr val="tx1"/>
                </a:solidFill>
                <a:effectLst/>
                <a:latin typeface="+mn-ea"/>
                <a:cs typeface="+mn-cs"/>
              </a:rPr>
            </a:br>
            <a:r>
              <a:rPr kumimoji="1" lang="ja-JP" altLang="en-US" sz="1600" kern="1200" spc="160" dirty="0">
                <a:solidFill>
                  <a:schemeClr val="tx1"/>
                </a:solidFill>
                <a:effectLst/>
                <a:latin typeface="+mn-ea"/>
                <a:cs typeface="+mn-cs"/>
              </a:rPr>
              <a:t>アイデアだ。チョット待って、</a:t>
            </a:r>
            <a:br>
              <a:rPr kumimoji="1" lang="en-US" altLang="ja-JP" sz="1600" kern="1200" spc="160" dirty="0">
                <a:solidFill>
                  <a:schemeClr val="tx1"/>
                </a:solidFill>
                <a:effectLst/>
                <a:latin typeface="+mn-ea"/>
                <a:cs typeface="+mn-cs"/>
              </a:rPr>
            </a:br>
            <a:r>
              <a:rPr kumimoji="1" lang="ja-JP" altLang="en-US" sz="1600" kern="1200" spc="160" dirty="0">
                <a:solidFill>
                  <a:schemeClr val="tx1"/>
                </a:solidFill>
                <a:effectLst/>
                <a:latin typeface="+mn-ea"/>
                <a:cs typeface="+mn-cs"/>
              </a:rPr>
              <a:t>社長</a:t>
            </a:r>
            <a:r>
              <a:rPr lang="ja-JP" altLang="en-US" sz="1600" spc="160" dirty="0">
                <a:solidFill>
                  <a:schemeClr val="tx1"/>
                </a:solidFill>
                <a:latin typeface="+mn-ea"/>
              </a:rPr>
              <a:t>呼んできましょう。</a:t>
            </a:r>
            <a:endParaRPr kumimoji="1" lang="ja-JP" altLang="en-US" sz="1600" spc="160" dirty="0">
              <a:latin typeface="+mn-ea"/>
            </a:endParaRPr>
          </a:p>
        </p:txBody>
      </p:sp>
      <p:sp>
        <p:nvSpPr>
          <p:cNvPr id="23" name="思考の吹き出し: 雲形 22">
            <a:extLst>
              <a:ext uri="{FF2B5EF4-FFF2-40B4-BE49-F238E27FC236}">
                <a16:creationId xmlns:a16="http://schemas.microsoft.com/office/drawing/2014/main" id="{2E2529E5-0697-BB06-FC7F-152FF9968981}"/>
              </a:ext>
            </a:extLst>
          </p:cNvPr>
          <p:cNvSpPr/>
          <p:nvPr/>
        </p:nvSpPr>
        <p:spPr>
          <a:xfrm>
            <a:off x="156508" y="2537095"/>
            <a:ext cx="3295206" cy="1109524"/>
          </a:xfrm>
          <a:prstGeom prst="cloudCallout">
            <a:avLst>
              <a:gd name="adj1" fmla="val 56825"/>
              <a:gd name="adj2" fmla="val 22555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600" kern="1200" spc="160" dirty="0">
                <a:solidFill>
                  <a:schemeClr val="tx1"/>
                </a:solidFill>
                <a:effectLst/>
                <a:latin typeface="+mn-ea"/>
                <a:cs typeface="+mn-cs"/>
              </a:rPr>
              <a:t>あの１号機と全く同じ模型を作って、この部屋に置くのはどうでしょう</a:t>
            </a:r>
            <a:endParaRPr kumimoji="1" lang="ja-JP" altLang="en-US" sz="1600" spc="160" dirty="0">
              <a:latin typeface="+mn-ea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BEBBC2E-A3B9-2A23-177B-D0B3B0E004E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2401" r="12319"/>
          <a:stretch/>
        </p:blipFill>
        <p:spPr>
          <a:xfrm>
            <a:off x="3235973" y="1716576"/>
            <a:ext cx="757943" cy="1367814"/>
          </a:xfrm>
          <a:prstGeom prst="rect">
            <a:avLst/>
          </a:prstGeom>
        </p:spPr>
      </p:pic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99CFF3A4-C129-D091-3E6D-DD61B42849D8}"/>
              </a:ext>
            </a:extLst>
          </p:cNvPr>
          <p:cNvSpPr/>
          <p:nvPr/>
        </p:nvSpPr>
        <p:spPr>
          <a:xfrm>
            <a:off x="2875618" y="1711161"/>
            <a:ext cx="2611800" cy="1109524"/>
          </a:xfrm>
          <a:prstGeom prst="cloudCallout">
            <a:avLst>
              <a:gd name="adj1" fmla="val 5258"/>
              <a:gd name="adj2" fmla="val 56868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600" kern="1200" spc="160" dirty="0">
                <a:solidFill>
                  <a:schemeClr val="tx1"/>
                </a:solidFill>
                <a:effectLst/>
                <a:latin typeface="+mn-ea"/>
                <a:cs typeface="+mn-cs"/>
              </a:rPr>
              <a:t>何か良いアイデアあったかねぇ？</a:t>
            </a:r>
            <a:endParaRPr kumimoji="1" lang="ja-JP" altLang="en-US" sz="1600" spc="160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4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88"/>
    </mc:Choice>
    <mc:Fallback xmlns="">
      <p:transition spd="slow" advTm="68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3000" fill="hold" grpId="1" nodeType="withEffect">
                                  <p:stCondLst>
                                    <p:cond delay="7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19753E-6 L 0.45052 0.12438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7" y="620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838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23" grpId="0" animBg="1"/>
      <p:bldP spid="23" grpId="1" animBg="1"/>
      <p:bldP spid="23" grpId="2" animBg="1"/>
      <p:bldP spid="8" grpId="0" animBg="1"/>
      <p:bldP spid="8" grpId="1" animBg="1"/>
    </p:bldLst>
  </p:timing>
  <p:extLst>
    <p:ext uri="{E180D4A7-C9FB-4DFB-919C-405C955672EB}">
      <p14:showEvtLst xmlns:p14="http://schemas.microsoft.com/office/powerpoint/2010/main">
        <p14:playEvt time="2492" objId="38"/>
        <p14:playEvt time="5732" objId="40"/>
        <p14:stopEvt time="5773" objId="38"/>
        <p14:playEvt time="12067" objId="41"/>
        <p14:stopEvt time="12111" objId="40"/>
        <p14:stopEvt time="16848" objId="41"/>
        <p14:playEvt time="17266" objId="43"/>
        <p14:playEvt time="22920" objId="49"/>
        <p14:stopEvt time="22953" objId="43"/>
        <p14:playEvt time="30228" objId="53"/>
        <p14:stopEvt time="30259" objId="49"/>
        <p14:playEvt time="33944" objId="54"/>
        <p14:stopEvt time="33965" objId="53"/>
        <p14:playEvt time="45860" objId="55"/>
        <p14:stopEvt time="45898" objId="54"/>
        <p14:stopEvt time="64536" objId="55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16081F3-639B-4D1D-931B-D4BEBC834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88" y="2675274"/>
            <a:ext cx="679538" cy="1764340"/>
          </a:xfrm>
          <a:prstGeom prst="rect">
            <a:avLst/>
          </a:prstGeom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841803" y="1416952"/>
            <a:ext cx="4197499" cy="168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150"/>
              </a:lnSpc>
              <a:defRPr/>
            </a:pPr>
            <a:r>
              <a:rPr lang="ja-JP" altLang="en-US" sz="2100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ご清聴ありがとうございます。</a:t>
            </a:r>
            <a:br>
              <a:rPr lang="en-US" altLang="ja-JP" sz="2100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100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まだ「</a:t>
            </a:r>
            <a:r>
              <a:rPr lang="en-US" altLang="ja-JP" sz="2100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5S</a:t>
            </a:r>
            <a:r>
              <a:rPr lang="ja-JP" altLang="en-US" sz="2100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の目的」をご視聴</a:t>
            </a:r>
            <a:br>
              <a:rPr lang="en-US" altLang="ja-JP" sz="2100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100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頂いていない方は是非</a:t>
            </a:r>
            <a:br>
              <a:rPr lang="en-US" altLang="ja-JP" sz="2100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100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ご視聴をお願いします。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F74058AD-C14B-462C-BD03-507CC244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470" y="3842921"/>
            <a:ext cx="3820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このパワーポイントは私の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からダウンロードできます</a:t>
            </a:r>
          </a:p>
        </p:txBody>
      </p:sp>
      <p:sp>
        <p:nvSpPr>
          <p:cNvPr id="86" name="円形吹き出し 85"/>
          <p:cNvSpPr/>
          <p:nvPr/>
        </p:nvSpPr>
        <p:spPr>
          <a:xfrm>
            <a:off x="2261829" y="1113182"/>
            <a:ext cx="5502688" cy="2292169"/>
          </a:xfrm>
          <a:prstGeom prst="cloudCallout">
            <a:avLst>
              <a:gd name="adj1" fmla="val -57003"/>
              <a:gd name="adj2" fmla="val 44381"/>
            </a:avLst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Meiryo UI"/>
              <a:ea typeface="Meiryo UI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E479CD6-6C54-47F4-8F8D-80FB0C69FD99}"/>
              </a:ext>
            </a:extLst>
          </p:cNvPr>
          <p:cNvGrpSpPr/>
          <p:nvPr/>
        </p:nvGrpSpPr>
        <p:grpSpPr>
          <a:xfrm>
            <a:off x="3575384" y="4309722"/>
            <a:ext cx="1993232" cy="306000"/>
            <a:chOff x="3639492" y="4146732"/>
            <a:chExt cx="1993232" cy="306000"/>
          </a:xfrm>
        </p:grpSpPr>
        <p:sp>
          <p:nvSpPr>
            <p:cNvPr id="8" name="テキスト ボックス 7"/>
            <p:cNvSpPr txBox="1"/>
            <p:nvPr/>
          </p:nvSpPr>
          <p:spPr bwMode="gray">
            <a:xfrm>
              <a:off x="3639492" y="4157004"/>
              <a:ext cx="1800000" cy="288000"/>
            </a:xfrm>
            <a:prstGeom prst="roundRect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05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ソリューションデザイン　小野</a:t>
              </a: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8B5E1BD3-80F2-4B41-AF57-FD5090AD42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6724" y="4146732"/>
              <a:ext cx="306000" cy="306000"/>
              <a:chOff x="4798669" y="4479271"/>
              <a:chExt cx="324000" cy="324000"/>
            </a:xfrm>
          </p:grpSpPr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AE99C55-4EF6-449A-B14A-213B9C14EC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8669" y="4479271"/>
                <a:ext cx="324000" cy="324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AF192E0E-A640-4DAC-A18C-0AE2595F249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7816" y="4551271"/>
                <a:ext cx="165706" cy="180000"/>
                <a:chOff x="4883970" y="4549244"/>
                <a:chExt cx="151365" cy="164424"/>
              </a:xfrm>
            </p:grpSpPr>
            <p:sp>
              <p:nvSpPr>
                <p:cNvPr id="6" name="楕円 5">
                  <a:extLst>
                    <a:ext uri="{FF2B5EF4-FFF2-40B4-BE49-F238E27FC236}">
                      <a16:creationId xmlns:a16="http://schemas.microsoft.com/office/drawing/2014/main" id="{C24567AB-9516-4F38-8C3E-03C974EDB241}"/>
                    </a:ext>
                  </a:extLst>
                </p:cNvPr>
                <p:cNvSpPr/>
                <p:nvPr/>
              </p:nvSpPr>
              <p:spPr>
                <a:xfrm>
                  <a:off x="4927458" y="4549244"/>
                  <a:ext cx="107877" cy="107877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0" name="直線コネクタ 9">
                  <a:extLst>
                    <a:ext uri="{FF2B5EF4-FFF2-40B4-BE49-F238E27FC236}">
                      <a16:creationId xmlns:a16="http://schemas.microsoft.com/office/drawing/2014/main" id="{D1D91BA1-B2EE-4D82-8EA4-6FECDB3516B1}"/>
                    </a:ext>
                  </a:extLst>
                </p:cNvPr>
                <p:cNvCxnSpPr>
                  <a:cxnSpLocks/>
                  <a:endCxn id="6" idx="3"/>
                </p:cNvCxnSpPr>
                <p:nvPr/>
              </p:nvCxnSpPr>
              <p:spPr>
                <a:xfrm flipV="1">
                  <a:off x="4883970" y="4641323"/>
                  <a:ext cx="59286" cy="7234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3342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0"/>
    </mc:Choice>
    <mc:Fallback xmlns="">
      <p:transition spd="slow" advTm="165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E30B15-F8EB-9AB2-2810-69110D9597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22881" y="1369633"/>
            <a:ext cx="2880000" cy="1080000"/>
          </a:xfrm>
        </p:spPr>
        <p:txBody>
          <a:bodyPr/>
          <a:lstStyle/>
          <a:p>
            <a:r>
              <a:rPr kumimoji="1" lang="ja-JP" altLang="en-US" sz="6600" i="0" u="none" strike="noStrike" kern="1200" cap="none" spc="800" normalizeH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第１話</a:t>
            </a:r>
            <a:r>
              <a:rPr kumimoji="1" lang="ja-JP" altLang="en-US" sz="6600" i="0" u="none" strike="noStrike" kern="1200" cap="none" spc="600" normalizeH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　</a:t>
            </a:r>
            <a:endParaRPr kumimoji="1" lang="ja-JP" altLang="en-US" sz="6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E72480-B070-7177-2B75-FE898532C666}"/>
              </a:ext>
            </a:extLst>
          </p:cNvPr>
          <p:cNvSpPr txBox="1"/>
          <p:nvPr/>
        </p:nvSpPr>
        <p:spPr>
          <a:xfrm>
            <a:off x="1344061" y="2557752"/>
            <a:ext cx="64800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i="0" u="none" strike="noStrike" kern="1200" cap="none" spc="700" normalizeH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５Ｓをする人</a:t>
            </a:r>
            <a:endParaRPr kumimoji="1" lang="en-US" altLang="ja-JP" sz="6600" i="0" u="none" strike="noStrike" kern="1200" cap="none" spc="700" normalizeH="0" noProof="0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8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2"/>
    </mc:Choice>
    <mc:Fallback xmlns="">
      <p:transition spd="slow" advTm="12402"/>
    </mc:Fallback>
  </mc:AlternateContent>
  <p:extLst>
    <p:ext uri="{E180D4A7-C9FB-4DFB-919C-405C955672EB}">
      <p14:showEvtLst xmlns:p14="http://schemas.microsoft.com/office/powerpoint/2010/main">
        <p14:playEvt time="3575" objId="4"/>
        <p14:stopEvt time="11093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D8B60D60-B5F6-169B-DB1D-E3CACDA7E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6966">
            <a:off x="582027" y="1027352"/>
            <a:ext cx="640862" cy="5575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153F8A2-D4EF-BD1D-9A8F-08BE2DA42B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7725">
            <a:off x="687302" y="386714"/>
            <a:ext cx="445638" cy="43778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C9FE110-3599-031E-E436-97D26F848D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1980">
            <a:off x="1168252" y="651620"/>
            <a:ext cx="664146" cy="4125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742223-DBE4-94C0-E850-C7ACED430674}"/>
              </a:ext>
            </a:extLst>
          </p:cNvPr>
          <p:cNvSpPr txBox="1"/>
          <p:nvPr/>
        </p:nvSpPr>
        <p:spPr>
          <a:xfrm>
            <a:off x="2568230" y="594283"/>
            <a:ext cx="4007540" cy="609064"/>
          </a:xfrm>
          <a:prstGeom prst="cloud">
            <a:avLst/>
          </a:prstGeom>
          <a:solidFill>
            <a:srgbClr val="E3EBF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spc="200" dirty="0">
                <a:latin typeface="+mn-ea"/>
                <a:ea typeface="+mn-ea"/>
              </a:rPr>
              <a:t>5S</a:t>
            </a:r>
            <a:r>
              <a:rPr kumimoji="1" lang="ja-JP" altLang="en-US" sz="2000" spc="200" dirty="0">
                <a:latin typeface="+mn-ea"/>
                <a:ea typeface="+mn-ea"/>
              </a:rPr>
              <a:t>について相談したい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29ACBB-BF72-E918-B8BD-A2B266C02CF5}"/>
              </a:ext>
            </a:extLst>
          </p:cNvPr>
          <p:cNvSpPr txBox="1"/>
          <p:nvPr/>
        </p:nvSpPr>
        <p:spPr>
          <a:xfrm>
            <a:off x="2166089" y="2913942"/>
            <a:ext cx="4788860" cy="1077575"/>
          </a:xfrm>
          <a:prstGeom prst="cloud">
            <a:avLst/>
          </a:prstGeom>
          <a:solidFill>
            <a:srgbClr val="E3EBF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rIns="0">
            <a:spAutoFit/>
          </a:bodyPr>
          <a:lstStyle/>
          <a:p>
            <a:r>
              <a:rPr kumimoji="1" lang="en-US" altLang="ja-JP" sz="2000" spc="200" dirty="0">
                <a:latin typeface="+mn-ea"/>
                <a:ea typeface="+mn-ea"/>
              </a:rPr>
              <a:t>5S</a:t>
            </a:r>
            <a:r>
              <a:rPr kumimoji="1" lang="ja-JP" altLang="en-US" sz="2000" spc="200" dirty="0">
                <a:latin typeface="+mn-ea"/>
                <a:ea typeface="+mn-ea"/>
              </a:rPr>
              <a:t>を専門にする人に来て</a:t>
            </a:r>
            <a:br>
              <a:rPr kumimoji="1" lang="en-US" altLang="ja-JP" sz="2000" spc="200" dirty="0">
                <a:latin typeface="+mn-ea"/>
                <a:ea typeface="+mn-ea"/>
              </a:rPr>
            </a:br>
            <a:r>
              <a:rPr kumimoji="1" lang="ja-JP" altLang="en-US" sz="2000" spc="200" dirty="0">
                <a:latin typeface="+mn-ea"/>
                <a:ea typeface="+mn-ea"/>
              </a:rPr>
              <a:t>もらって、その人がやっている</a:t>
            </a:r>
            <a:endParaRPr lang="ja-JP" altLang="en-US" sz="2000" spc="200" dirty="0">
              <a:latin typeface="+mn-ea"/>
              <a:ea typeface="+mn-ea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3F850C5-F9F0-FD87-5C0B-67F910306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288" y="3096313"/>
            <a:ext cx="1221264" cy="138143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EBB8E3-EBB6-E642-7865-2D8DD854B5DC}"/>
              </a:ext>
            </a:extLst>
          </p:cNvPr>
          <p:cNvSpPr txBox="1"/>
          <p:nvPr/>
        </p:nvSpPr>
        <p:spPr>
          <a:xfrm>
            <a:off x="4555815" y="1099834"/>
            <a:ext cx="2506534" cy="609064"/>
          </a:xfrm>
          <a:prstGeom prst="cloudCallout">
            <a:avLst>
              <a:gd name="adj1" fmla="val 66336"/>
              <a:gd name="adj2" fmla="val 265630"/>
            </a:avLst>
          </a:prstGeom>
          <a:solidFill>
            <a:srgbClr val="EBF1DE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spc="200" dirty="0">
                <a:latin typeface="+mn-ea"/>
                <a:ea typeface="+mn-ea"/>
              </a:rPr>
              <a:t>はい伺います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D083A2B-A794-E197-A81B-F3BB78441D47}"/>
              </a:ext>
            </a:extLst>
          </p:cNvPr>
          <p:cNvSpPr txBox="1"/>
          <p:nvPr/>
        </p:nvSpPr>
        <p:spPr>
          <a:xfrm>
            <a:off x="4479067" y="2466690"/>
            <a:ext cx="2157591" cy="609064"/>
          </a:xfrm>
          <a:prstGeom prst="cloudCallout">
            <a:avLst>
              <a:gd name="adj1" fmla="val 99834"/>
              <a:gd name="adj2" fmla="val 121649"/>
            </a:avLst>
          </a:prstGeom>
          <a:solidFill>
            <a:srgbClr val="EBF1DE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spc="200" dirty="0">
                <a:latin typeface="+mn-ea"/>
                <a:ea typeface="+mn-ea"/>
              </a:rPr>
              <a:t>・・・なぜ？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E4EDC1-480A-00AB-271F-5E26D7699715}"/>
              </a:ext>
            </a:extLst>
          </p:cNvPr>
          <p:cNvSpPr txBox="1"/>
          <p:nvPr/>
        </p:nvSpPr>
        <p:spPr>
          <a:xfrm>
            <a:off x="4372608" y="3848121"/>
            <a:ext cx="2655384" cy="609064"/>
          </a:xfrm>
          <a:prstGeom prst="cloudCallout">
            <a:avLst>
              <a:gd name="adj1" fmla="val 76363"/>
              <a:gd name="adj2" fmla="val -103792"/>
            </a:avLst>
          </a:prstGeom>
          <a:solidFill>
            <a:srgbClr val="EBF1DE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spc="200" dirty="0">
                <a:latin typeface="+mn-ea"/>
                <a:ea typeface="+mn-ea"/>
              </a:rPr>
              <a:t>・・・どうして？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B3232591-9A90-B996-4C0D-AA7DC798F336}"/>
              </a:ext>
            </a:extLst>
          </p:cNvPr>
          <p:cNvGrpSpPr/>
          <p:nvPr/>
        </p:nvGrpSpPr>
        <p:grpSpPr>
          <a:xfrm>
            <a:off x="303560" y="1686070"/>
            <a:ext cx="6147823" cy="2308655"/>
            <a:chOff x="303560" y="1686070"/>
            <a:chExt cx="6147823" cy="2308655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42212B5-18B5-A6FA-FF6F-BD7D4A8E64A3}"/>
                </a:ext>
              </a:extLst>
            </p:cNvPr>
            <p:cNvSpPr txBox="1"/>
            <p:nvPr/>
          </p:nvSpPr>
          <p:spPr>
            <a:xfrm>
              <a:off x="2666783" y="1686070"/>
              <a:ext cx="37846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2000" spc="200" dirty="0">
                  <a:latin typeface="+mn-ea"/>
                  <a:ea typeface="+mn-ea"/>
                </a:rPr>
                <a:t>材料置場はそれなりに整頓</a:t>
              </a:r>
              <a:br>
                <a:rPr kumimoji="1" lang="en-US" altLang="ja-JP" sz="2000" spc="200" dirty="0">
                  <a:latin typeface="+mn-ea"/>
                  <a:ea typeface="+mn-ea"/>
                </a:rPr>
              </a:br>
              <a:r>
                <a:rPr kumimoji="1" lang="ja-JP" altLang="en-US" sz="2000" spc="200" dirty="0">
                  <a:latin typeface="+mn-ea"/>
                  <a:ea typeface="+mn-ea"/>
                </a:rPr>
                <a:t>それ以外は手つかずの状態</a:t>
              </a:r>
              <a:endParaRPr lang="ja-JP" altLang="en-US" sz="2000" spc="200" dirty="0">
                <a:latin typeface="+mn-ea"/>
                <a:ea typeface="+mn-ea"/>
              </a:endParaRPr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77F81DD1-8B55-F9EE-F1BF-125A95FF6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3560" y="2393956"/>
              <a:ext cx="1759746" cy="1600769"/>
            </a:xfrm>
            <a:prstGeom prst="rect">
              <a:avLst/>
            </a:prstGeom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8A2AB2-6110-FB69-3976-3BC1B215B158}"/>
              </a:ext>
            </a:extLst>
          </p:cNvPr>
          <p:cNvSpPr txBox="1"/>
          <p:nvPr/>
        </p:nvSpPr>
        <p:spPr>
          <a:xfrm>
            <a:off x="7257288" y="2117318"/>
            <a:ext cx="1583152" cy="908864"/>
          </a:xfrm>
          <a:prstGeom prst="wedgeEllipseCallout">
            <a:avLst>
              <a:gd name="adj1" fmla="val -3083"/>
              <a:gd name="adj2" fmla="val 66321"/>
            </a:avLst>
          </a:prstGeom>
          <a:solidFill>
            <a:schemeClr val="accent2">
              <a:lumMod val="20000"/>
              <a:lumOff val="80000"/>
              <a:alpha val="72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pc="200" dirty="0">
                <a:latin typeface="+mn-ea"/>
                <a:ea typeface="+mn-ea"/>
              </a:rPr>
              <a:t>初めての経験</a:t>
            </a:r>
            <a:endParaRPr lang="en-US" altLang="ja-JP" spc="200" dirty="0">
              <a:latin typeface="+mn-ea"/>
              <a:ea typeface="+mn-ea"/>
            </a:endParaRPr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1B66F3BB-51B8-9D47-A1A1-4E3AAFE75953}"/>
              </a:ext>
            </a:extLst>
          </p:cNvPr>
          <p:cNvSpPr/>
          <p:nvPr/>
        </p:nvSpPr>
        <p:spPr>
          <a:xfrm flipH="1">
            <a:off x="1099469" y="3442447"/>
            <a:ext cx="963836" cy="5561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EB8B08E-FBF1-72F2-F900-B8E657756CD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051" y="2722063"/>
            <a:ext cx="577025" cy="126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2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52"/>
    </mc:Choice>
    <mc:Fallback xmlns="">
      <p:transition spd="slow" advTm="31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4198E-7 L -0.06684 0.00463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  <p:bldP spid="15" grpId="0" animBg="1"/>
      <p:bldP spid="16" grpId="0" animBg="1"/>
      <p:bldP spid="11" grpId="0" animBg="1"/>
    </p:bldLst>
  </p:timing>
  <p:extLst>
    <p:ext uri="{E180D4A7-C9FB-4DFB-919C-405C955672EB}">
      <p14:showEvtLst xmlns:p14="http://schemas.microsoft.com/office/powerpoint/2010/main">
        <p14:playEvt time="2969" objId="7"/>
        <p14:stopEvt time="29890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CB298A5-1292-4617-AF86-DF8091E745F9}"/>
              </a:ext>
            </a:extLst>
          </p:cNvPr>
          <p:cNvGrpSpPr/>
          <p:nvPr/>
        </p:nvGrpSpPr>
        <p:grpSpPr>
          <a:xfrm>
            <a:off x="1312210" y="2318517"/>
            <a:ext cx="1192803" cy="1358820"/>
            <a:chOff x="5078628" y="2107333"/>
            <a:chExt cx="1030834" cy="130128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7ED02D1-43F0-472B-B14B-DDE7448D3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53" t="85442" r="34819"/>
            <a:stretch/>
          </p:blipFill>
          <p:spPr>
            <a:xfrm>
              <a:off x="5078628" y="2730411"/>
              <a:ext cx="1030834" cy="678202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F026F151-071A-4F85-9E1D-3D4BABB3C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7515" y="2107333"/>
              <a:ext cx="569002" cy="692400"/>
            </a:xfrm>
            <a:prstGeom prst="rect">
              <a:avLst/>
            </a:prstGeom>
          </p:spPr>
        </p:pic>
      </p:grpSp>
      <p:pic>
        <p:nvPicPr>
          <p:cNvPr id="8" name="図 7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9A865E95-E05B-D0E0-AD6A-43E07F39B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" t="916" r="68282" b="67788"/>
          <a:stretch/>
        </p:blipFill>
        <p:spPr>
          <a:xfrm flipH="1">
            <a:off x="7707275" y="2390235"/>
            <a:ext cx="1182900" cy="123854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2A7917-0A9D-4AEE-B4B8-E46523E2CD15}"/>
              </a:ext>
            </a:extLst>
          </p:cNvPr>
          <p:cNvSpPr txBox="1"/>
          <p:nvPr/>
        </p:nvSpPr>
        <p:spPr>
          <a:xfrm>
            <a:off x="4550279" y="714863"/>
            <a:ext cx="2540476" cy="926324"/>
          </a:xfrm>
          <a:prstGeom prst="cloudCallout">
            <a:avLst>
              <a:gd name="adj1" fmla="val 92336"/>
              <a:gd name="adj2" fmla="val 16584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0" tIns="0" rIns="0" bIns="27000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kern="0" spc="16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</a:rPr>
              <a:t>５Ｓって、なぜするんですか？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F96729-1A0D-4CA8-82E9-1FF233D0DFD3}"/>
              </a:ext>
            </a:extLst>
          </p:cNvPr>
          <p:cNvSpPr txBox="1"/>
          <p:nvPr/>
        </p:nvSpPr>
        <p:spPr>
          <a:xfrm>
            <a:off x="2015765" y="922496"/>
            <a:ext cx="3633352" cy="1608767"/>
          </a:xfrm>
          <a:prstGeom prst="cloudCallout">
            <a:avLst>
              <a:gd name="adj1" fmla="val -50398"/>
              <a:gd name="adj2" fmla="val 47953"/>
            </a:avLst>
          </a:prstGeom>
          <a:solidFill>
            <a:srgbClr val="E3EBF5"/>
          </a:solidFill>
          <a:ln w="9525">
            <a:solidFill>
              <a:schemeClr val="tx1"/>
            </a:solidFill>
          </a:ln>
        </p:spPr>
        <p:txBody>
          <a:bodyPr wrap="square" lIns="0" tIns="0" rIns="0" bIns="2700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kern="0" spc="16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</a:rPr>
              <a:t>探すムダが減るし、キレイな工場なら、お客さんから信頼されて売上が増えるからだよ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10D85B-3360-4364-AA66-1338E660B189}"/>
              </a:ext>
            </a:extLst>
          </p:cNvPr>
          <p:cNvSpPr txBox="1"/>
          <p:nvPr/>
        </p:nvSpPr>
        <p:spPr>
          <a:xfrm>
            <a:off x="3653367" y="714863"/>
            <a:ext cx="4110112" cy="2277540"/>
          </a:xfrm>
          <a:prstGeom prst="cloudCallout">
            <a:avLst>
              <a:gd name="adj1" fmla="val 56776"/>
              <a:gd name="adj2" fmla="val 4451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10800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kern="0" spc="16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</a:rPr>
              <a:t>やったことがない我々が１からやるより、他社のＯＢで５Ｓを経験者した人に来てもらってやるほうが効率的だと思います。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3D29A3-BD7A-4018-AC3B-680C00BF278F}"/>
              </a:ext>
            </a:extLst>
          </p:cNvPr>
          <p:cNvSpPr txBox="1"/>
          <p:nvPr/>
        </p:nvSpPr>
        <p:spPr>
          <a:xfrm>
            <a:off x="1434829" y="36540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工場長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46B342C-D2B8-41A7-1CAE-D104303B43A0}"/>
              </a:ext>
            </a:extLst>
          </p:cNvPr>
          <p:cNvGrpSpPr/>
          <p:nvPr/>
        </p:nvGrpSpPr>
        <p:grpSpPr>
          <a:xfrm>
            <a:off x="7702204" y="2305824"/>
            <a:ext cx="1097255" cy="1783806"/>
            <a:chOff x="7619076" y="2422369"/>
            <a:chExt cx="1097255" cy="1783806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D7218CF-CF14-432E-B234-8F5F9FA1B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619076" y="2422369"/>
              <a:ext cx="1097255" cy="1260000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1110AA6-8FF5-45C0-981E-713FA1D1F9B5}"/>
                </a:ext>
              </a:extLst>
            </p:cNvPr>
            <p:cNvSpPr txBox="1"/>
            <p:nvPr/>
          </p:nvSpPr>
          <p:spPr>
            <a:xfrm>
              <a:off x="7757723" y="383684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ja-JP" altLang="en-US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社員</a:t>
              </a: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9B11AB-F324-7947-3169-E1269FB36EFE}"/>
              </a:ext>
            </a:extLst>
          </p:cNvPr>
          <p:cNvSpPr txBox="1"/>
          <p:nvPr/>
        </p:nvSpPr>
        <p:spPr>
          <a:xfrm>
            <a:off x="1880577" y="1085621"/>
            <a:ext cx="2301396" cy="791611"/>
          </a:xfrm>
          <a:prstGeom prst="cloudCallout">
            <a:avLst>
              <a:gd name="adj1" fmla="val -45014"/>
              <a:gd name="adj2" fmla="val 150790"/>
            </a:avLst>
          </a:prstGeom>
          <a:solidFill>
            <a:srgbClr val="E3EBF5"/>
          </a:solidFill>
          <a:ln w="9525">
            <a:solidFill>
              <a:schemeClr val="tx1"/>
            </a:solidFill>
          </a:ln>
        </p:spPr>
        <p:txBody>
          <a:bodyPr wrap="square" lIns="0" tIns="0" rIns="0" bIns="27000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kern="0" spc="16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</a:rPr>
              <a:t>我が社も</a:t>
            </a:r>
            <a:r>
              <a:rPr lang="en-US" altLang="ja-JP" kern="0" spc="16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</a:rPr>
              <a:t>5S</a:t>
            </a:r>
            <a:r>
              <a:rPr lang="ja-JP" altLang="en-US" kern="0" spc="16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</a:rPr>
              <a:t>をやります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6AC0199-402F-4E2F-B2B4-1258DB94EAD0}"/>
              </a:ext>
            </a:extLst>
          </p:cNvPr>
          <p:cNvSpPr txBox="1"/>
          <p:nvPr/>
        </p:nvSpPr>
        <p:spPr>
          <a:xfrm>
            <a:off x="2342491" y="1981716"/>
            <a:ext cx="2162052" cy="926324"/>
          </a:xfrm>
          <a:prstGeom prst="cloudCallout">
            <a:avLst>
              <a:gd name="adj1" fmla="val -64446"/>
              <a:gd name="adj2" fmla="val 3079"/>
            </a:avLst>
          </a:prstGeom>
          <a:solidFill>
            <a:srgbClr val="E3EBF5"/>
          </a:solidFill>
          <a:ln w="9525">
            <a:solidFill>
              <a:schemeClr val="tx1"/>
            </a:solidFill>
          </a:ln>
        </p:spPr>
        <p:txBody>
          <a:bodyPr wrap="square" lIns="0" tIns="27000" rIns="0" bIns="27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kern="0" spc="16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</a:rPr>
              <a:t>人件費が増えるじゃないか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43135E-02CA-467B-8BFF-B9FDB24338FF}"/>
              </a:ext>
            </a:extLst>
          </p:cNvPr>
          <p:cNvSpPr txBox="1"/>
          <p:nvPr/>
        </p:nvSpPr>
        <p:spPr>
          <a:xfrm>
            <a:off x="2638718" y="1516264"/>
            <a:ext cx="4804049" cy="2423552"/>
          </a:xfrm>
          <a:prstGeom prst="cloudCallout">
            <a:avLst>
              <a:gd name="adj1" fmla="val 60694"/>
              <a:gd name="adj2" fmla="val 255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7200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spc="16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</a:rPr>
              <a:t>5S</a:t>
            </a:r>
            <a:r>
              <a:rPr lang="ja-JP" altLang="en-US" kern="0" spc="16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</a:rPr>
              <a:t>をやらなくていいなら、その時間で生産量を増やして、</a:t>
            </a:r>
            <a:br>
              <a:rPr lang="ja-JP" altLang="en-US" kern="0" spc="16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</a:rPr>
            </a:br>
            <a:r>
              <a:rPr lang="ja-JP" altLang="en-US" kern="0" spc="16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</a:rPr>
              <a:t>その人の人件費くらいは我々でかせげると思います。そして</a:t>
            </a:r>
            <a:br>
              <a:rPr lang="en-US" altLang="ja-JP" kern="0" spc="16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</a:rPr>
            </a:br>
            <a:r>
              <a:rPr lang="ja-JP" altLang="en-US" kern="0" spc="16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</a:rPr>
              <a:t>売上があがればバンバンザイじゃないですかぁ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B49A7FB-FC5F-425C-87CB-C6D4BAAF2318}"/>
              </a:ext>
            </a:extLst>
          </p:cNvPr>
          <p:cNvSpPr txBox="1"/>
          <p:nvPr/>
        </p:nvSpPr>
        <p:spPr>
          <a:xfrm>
            <a:off x="767368" y="1316432"/>
            <a:ext cx="1668717" cy="738919"/>
          </a:xfrm>
          <a:prstGeom prst="cloudCallout">
            <a:avLst>
              <a:gd name="adj1" fmla="val 18289"/>
              <a:gd name="adj2" fmla="val 101247"/>
            </a:avLst>
          </a:prstGeom>
          <a:solidFill>
            <a:srgbClr val="E3EBF5"/>
          </a:solidFill>
          <a:ln w="9525">
            <a:solidFill>
              <a:schemeClr val="tx1"/>
            </a:solidFill>
          </a:ln>
        </p:spPr>
        <p:txBody>
          <a:bodyPr wrap="square" lIns="0" tIns="27000" rIns="0" bIns="27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</a:rPr>
              <a:t>？？？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1BB138-A7C8-A9E1-DE86-DEF402190814}"/>
              </a:ext>
            </a:extLst>
          </p:cNvPr>
          <p:cNvSpPr txBox="1"/>
          <p:nvPr/>
        </p:nvSpPr>
        <p:spPr>
          <a:xfrm>
            <a:off x="3280471" y="2768273"/>
            <a:ext cx="3371722" cy="822305"/>
          </a:xfrm>
          <a:prstGeom prst="ellipse">
            <a:avLst/>
          </a:prstGeom>
          <a:solidFill>
            <a:srgbClr val="FFC0CB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spc="220" dirty="0"/>
              <a:t>５Ｓの目的</a:t>
            </a:r>
            <a:r>
              <a:rPr kumimoji="1" lang="en-US" altLang="ja-JP" sz="3200" spc="220" dirty="0"/>
              <a:t>?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E60ED3-F4C2-78B1-BFEA-73EE6CD1BBB3}"/>
              </a:ext>
            </a:extLst>
          </p:cNvPr>
          <p:cNvSpPr txBox="1"/>
          <p:nvPr/>
        </p:nvSpPr>
        <p:spPr>
          <a:xfrm>
            <a:off x="2256967" y="3985620"/>
            <a:ext cx="556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kern="0" spc="3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あなたが工場長ならどう対応しますか？</a:t>
            </a:r>
            <a:endParaRPr kumimoji="1" lang="ja-JP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282506"/>
      </p:ext>
    </p:extLst>
  </p:cSld>
  <p:clrMapOvr>
    <a:masterClrMapping/>
  </p:clrMapOvr>
  <p:transition advTm="94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3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  <p:bldP spid="25" grpId="0" animBg="1"/>
      <p:bldP spid="16" grpId="0" animBg="1"/>
      <p:bldP spid="16" grpId="1" animBg="1"/>
      <p:bldP spid="28" grpId="0"/>
    </p:bldLst>
  </p:timing>
  <p:extLst>
    <p:ext uri="{E180D4A7-C9FB-4DFB-919C-405C955672EB}">
      <p14:showEvtLst xmlns:p14="http://schemas.microsoft.com/office/powerpoint/2010/main">
        <p14:playEvt time="3555" objId="2"/>
        <p14:playEvt time="10686" objId="18"/>
        <p14:stopEvt time="10726" objId="2"/>
        <p14:playEvt time="13352" objId="17"/>
        <p14:stopEvt time="13378" objId="18"/>
        <p14:playEvt time="15543" objId="20"/>
        <p14:stopEvt time="15596" objId="17"/>
        <p14:playEvt time="18421" objId="21"/>
        <p14:stopEvt time="18465" objId="20"/>
        <p14:playEvt time="25624" objId="22"/>
        <p14:stopEvt time="25654" objId="21"/>
        <p14:playEvt time="34624" objId="23"/>
        <p14:stopEvt time="34661" objId="22"/>
        <p14:playEvt time="37289" objId="24"/>
        <p14:stopEvt time="37330" objId="23"/>
        <p14:playEvt time="49961" objId="26"/>
        <p14:stopEvt time="50006" objId="24"/>
        <p14:stopEvt time="90989" objId="2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E30B15-F8EB-9AB2-2810-69110D9597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32000" y="1277281"/>
            <a:ext cx="2880000" cy="1016000"/>
          </a:xfrm>
        </p:spPr>
        <p:txBody>
          <a:bodyPr/>
          <a:lstStyle/>
          <a:p>
            <a:r>
              <a:rPr kumimoji="1" lang="ja-JP" altLang="en-US" sz="6600" i="0" u="none" strike="noStrike" kern="1200" cap="none" spc="800" normalizeH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第２話</a:t>
            </a:r>
            <a:endParaRPr kumimoji="1" lang="ja-JP" altLang="en-US" sz="6600" spc="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E72480-B070-7177-2B75-FE898532C666}"/>
              </a:ext>
            </a:extLst>
          </p:cNvPr>
          <p:cNvSpPr txBox="1"/>
          <p:nvPr/>
        </p:nvSpPr>
        <p:spPr>
          <a:xfrm>
            <a:off x="945172" y="2293281"/>
            <a:ext cx="7253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6600" spc="70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２つのガムテープ</a:t>
            </a:r>
            <a:endParaRPr lang="en-US" altLang="ja-JP" sz="6600" spc="700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487C3D-C85D-26B7-621C-035F2D88B6DB}"/>
              </a:ext>
            </a:extLst>
          </p:cNvPr>
          <p:cNvSpPr txBox="1"/>
          <p:nvPr/>
        </p:nvSpPr>
        <p:spPr>
          <a:xfrm>
            <a:off x="1690894" y="3687732"/>
            <a:ext cx="576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</a:rPr>
              <a:t>このお話しは、配信済みの「</a:t>
            </a:r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</a:rPr>
              <a:t>5S</a:t>
            </a:r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</a:rPr>
              <a:t>の目的」に含まれています。すでにご覧いただいた方は、次の第</a:t>
            </a:r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</a:rPr>
              <a:t>話にスキップ下さい。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7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59"/>
    </mc:Choice>
    <mc:Fallback xmlns="">
      <p:transition spd="slow" advTm="19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2890" objId="5"/>
        <p14:stopEvt time="18757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254D8DA5-BCA4-4C9C-8C51-1C08B2F25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553" y="2104525"/>
            <a:ext cx="743776" cy="841321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07390ED-D251-4893-A205-D8C6ACE580D0}"/>
              </a:ext>
            </a:extLst>
          </p:cNvPr>
          <p:cNvGrpSpPr/>
          <p:nvPr/>
        </p:nvGrpSpPr>
        <p:grpSpPr>
          <a:xfrm>
            <a:off x="792559" y="1152570"/>
            <a:ext cx="2796506" cy="1266371"/>
            <a:chOff x="1668781" y="1447800"/>
            <a:chExt cx="4693920" cy="2125597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FC3D80E-3717-4537-BD9D-D1F6826E0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8781" y="1447800"/>
              <a:ext cx="4693920" cy="2125597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114AC41-A14A-4472-B984-BF4E1C8A6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280494">
              <a:off x="4412703" y="1790539"/>
              <a:ext cx="445047" cy="44504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8508E83F-A0F9-49B3-A0ED-B22AA7DF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280494">
              <a:off x="4766181" y="1742573"/>
              <a:ext cx="445047" cy="445047"/>
            </a:xfrm>
            <a:prstGeom prst="rect">
              <a:avLst/>
            </a:prstGeom>
          </p:spPr>
        </p:pic>
      </p:grpSp>
      <p:pic>
        <p:nvPicPr>
          <p:cNvPr id="21" name="図 20">
            <a:extLst>
              <a:ext uri="{FF2B5EF4-FFF2-40B4-BE49-F238E27FC236}">
                <a16:creationId xmlns:a16="http://schemas.microsoft.com/office/drawing/2014/main" id="{E9ADA313-C3CD-40F4-BCDD-2A7C835124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7284" y="3395021"/>
            <a:ext cx="1030835" cy="1183725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E7A9BCD-D800-4352-8BCB-41BD0E53884F}"/>
              </a:ext>
            </a:extLst>
          </p:cNvPr>
          <p:cNvSpPr txBox="1"/>
          <p:nvPr/>
        </p:nvSpPr>
        <p:spPr>
          <a:xfrm>
            <a:off x="1552693" y="2992500"/>
            <a:ext cx="2699224" cy="983873"/>
          </a:xfrm>
          <a:prstGeom prst="cloudCallout">
            <a:avLst>
              <a:gd name="adj1" fmla="val -64723"/>
              <a:gd name="adj2" fmla="val 23119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ショップで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買いました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3D9A16-07DC-4852-B3C7-4A7F23B68F45}"/>
              </a:ext>
            </a:extLst>
          </p:cNvPr>
          <p:cNvSpPr txBox="1"/>
          <p:nvPr/>
        </p:nvSpPr>
        <p:spPr>
          <a:xfrm>
            <a:off x="655420" y="2607262"/>
            <a:ext cx="2891002" cy="953992"/>
          </a:xfrm>
          <a:prstGeom prst="cloudCallout">
            <a:avLst>
              <a:gd name="adj1" fmla="val -30483"/>
              <a:gd name="adj2" fmla="val 69811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72000" rIns="0" bIns="0" rtlCol="0" anchor="ctr" anchorCtr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梱包紙を留めるのに使うんです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2FA0774-918B-4E38-B846-22489222EBEE}"/>
              </a:ext>
            </a:extLst>
          </p:cNvPr>
          <p:cNvGrpSpPr/>
          <p:nvPr/>
        </p:nvGrpSpPr>
        <p:grpSpPr>
          <a:xfrm>
            <a:off x="5081622" y="2060360"/>
            <a:ext cx="1030834" cy="1539560"/>
            <a:chOff x="4760353" y="2080979"/>
            <a:chExt cx="1030834" cy="1539560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DD4D40B7-4486-491B-8752-0865325CE1EE}"/>
                </a:ext>
              </a:extLst>
            </p:cNvPr>
            <p:cNvGrpSpPr/>
            <p:nvPr/>
          </p:nvGrpSpPr>
          <p:grpSpPr>
            <a:xfrm>
              <a:off x="4760353" y="2080979"/>
              <a:ext cx="1030834" cy="1301280"/>
              <a:chOff x="4760353" y="2080979"/>
              <a:chExt cx="1030834" cy="1301280"/>
            </a:xfrm>
          </p:grpSpPr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337D506D-4C30-4EE6-B489-DA152834C9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60353" y="2704057"/>
                <a:ext cx="1030834" cy="678202"/>
              </a:xfrm>
              <a:prstGeom prst="rect">
                <a:avLst/>
              </a:prstGeom>
            </p:spPr>
          </p:pic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8746A012-A907-433F-8749-700785884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240" y="2080979"/>
                <a:ext cx="569002" cy="692400"/>
              </a:xfrm>
              <a:prstGeom prst="rect">
                <a:avLst/>
              </a:prstGeom>
            </p:spPr>
          </p:pic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1B18369-EE9D-4229-820D-700D814F8CF5}"/>
                </a:ext>
              </a:extLst>
            </p:cNvPr>
            <p:cNvSpPr txBox="1"/>
            <p:nvPr/>
          </p:nvSpPr>
          <p:spPr>
            <a:xfrm>
              <a:off x="4962297" y="3343540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工場長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7F43AB-A191-467E-9AC2-B570F5FF63A5}"/>
              </a:ext>
            </a:extLst>
          </p:cNvPr>
          <p:cNvSpPr txBox="1"/>
          <p:nvPr/>
        </p:nvSpPr>
        <p:spPr>
          <a:xfrm>
            <a:off x="2957635" y="2037354"/>
            <a:ext cx="2233029" cy="983873"/>
          </a:xfrm>
          <a:prstGeom prst="cloudCallout">
            <a:avLst>
              <a:gd name="adj1" fmla="val 66527"/>
              <a:gd name="adj2" fmla="val 547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人で</a:t>
            </a:r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つは</a:t>
            </a:r>
            <a:b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使えんだろ！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6768667-6559-4152-B2D2-C60CDFB9FB4E}"/>
              </a:ext>
            </a:extLst>
          </p:cNvPr>
          <p:cNvGrpSpPr/>
          <p:nvPr/>
        </p:nvGrpSpPr>
        <p:grpSpPr>
          <a:xfrm>
            <a:off x="3210226" y="2657616"/>
            <a:ext cx="5326242" cy="1504786"/>
            <a:chOff x="4222233" y="2514004"/>
            <a:chExt cx="5268343" cy="1298377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F144E359-95FF-4EA5-8795-8A17CA5E85F4}"/>
                </a:ext>
              </a:extLst>
            </p:cNvPr>
            <p:cNvSpPr txBox="1"/>
            <p:nvPr/>
          </p:nvSpPr>
          <p:spPr>
            <a:xfrm>
              <a:off x="6856405" y="2724705"/>
              <a:ext cx="259766" cy="519351"/>
            </a:xfrm>
            <a:prstGeom prst="cloudCallou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endPara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C795318-026B-465F-97B2-5A10AACD20C8}"/>
                </a:ext>
              </a:extLst>
            </p:cNvPr>
            <p:cNvSpPr txBox="1"/>
            <p:nvPr/>
          </p:nvSpPr>
          <p:spPr>
            <a:xfrm flipH="1">
              <a:off x="4222233" y="2514004"/>
              <a:ext cx="5268343" cy="1298377"/>
            </a:xfrm>
            <a:prstGeom prst="cloudCallout">
              <a:avLst>
                <a:gd name="adj1" fmla="val -44691"/>
                <a:gd name="adj2" fmla="val -68626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ts val="2400"/>
                </a:lnSpc>
              </a:pPr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ガムテープを</a:t>
              </a:r>
              <a:r>
                <a:rPr kumimoji="1" lang="ja-JP" alt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探した</a:t>
              </a:r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が見つからなかった。</a:t>
              </a:r>
              <a:endPara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400"/>
                </a:lnSpc>
              </a:pPr>
              <a:r>
                <a:rPr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資材置き場まで</a:t>
              </a:r>
              <a:r>
                <a:rPr lang="ja-JP" alt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取りに行った</a:t>
              </a:r>
              <a:r>
                <a:rPr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。</a:t>
              </a:r>
              <a:endPara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400"/>
                </a:lnSpc>
              </a:pPr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仕事が終わったら出てきたんですね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83F4853C-12A4-326B-7169-980BB3895D1F}"/>
              </a:ext>
            </a:extLst>
          </p:cNvPr>
          <p:cNvGrpSpPr/>
          <p:nvPr/>
        </p:nvGrpSpPr>
        <p:grpSpPr>
          <a:xfrm>
            <a:off x="2301053" y="1098417"/>
            <a:ext cx="5779222" cy="983873"/>
            <a:chOff x="2336367" y="1105541"/>
            <a:chExt cx="5779222" cy="983873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9FCABA87-D3C4-445E-BFE1-1DBACCF4FACE}"/>
                </a:ext>
              </a:extLst>
            </p:cNvPr>
            <p:cNvGrpSpPr/>
            <p:nvPr/>
          </p:nvGrpSpPr>
          <p:grpSpPr>
            <a:xfrm>
              <a:off x="2336367" y="1321312"/>
              <a:ext cx="1950864" cy="276166"/>
              <a:chOff x="2336367" y="1321312"/>
              <a:chExt cx="1950864" cy="276166"/>
            </a:xfrm>
          </p:grpSpPr>
          <p:sp>
            <p:nvSpPr>
              <p:cNvPr id="3" name="楕円 2">
                <a:extLst>
                  <a:ext uri="{FF2B5EF4-FFF2-40B4-BE49-F238E27FC236}">
                    <a16:creationId xmlns:a16="http://schemas.microsoft.com/office/drawing/2014/main" id="{E4A783EB-0CD5-40EC-917B-F870EEE77985}"/>
                  </a:ext>
                </a:extLst>
              </p:cNvPr>
              <p:cNvSpPr/>
              <p:nvPr/>
            </p:nvSpPr>
            <p:spPr>
              <a:xfrm>
                <a:off x="2336367" y="1321312"/>
                <a:ext cx="692370" cy="27427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" name="直線矢印コネクタ 5">
                <a:extLst>
                  <a:ext uri="{FF2B5EF4-FFF2-40B4-BE49-F238E27FC236}">
                    <a16:creationId xmlns:a16="http://schemas.microsoft.com/office/drawing/2014/main" id="{77006101-AED0-4E90-9247-80814ACBCA27}"/>
                  </a:ext>
                </a:extLst>
              </p:cNvPr>
              <p:cNvCxnSpPr>
                <a:cxnSpLocks/>
                <a:stCxn id="7" idx="0"/>
                <a:endCxn id="3" idx="6"/>
              </p:cNvCxnSpPr>
              <p:nvPr/>
            </p:nvCxnSpPr>
            <p:spPr>
              <a:xfrm flipH="1" flipV="1">
                <a:off x="3028737" y="1458450"/>
                <a:ext cx="1258494" cy="139028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6FC4F2D-25AF-4E16-8FC3-BF5A4CB70E4C}"/>
                </a:ext>
              </a:extLst>
            </p:cNvPr>
            <p:cNvSpPr txBox="1"/>
            <p:nvPr/>
          </p:nvSpPr>
          <p:spPr>
            <a:xfrm>
              <a:off x="4275319" y="1105541"/>
              <a:ext cx="3840270" cy="983873"/>
            </a:xfrm>
            <a:prstGeom prst="cloudCallout">
              <a:avLst>
                <a:gd name="adj1" fmla="val 54232"/>
                <a:gd name="adj2" fmla="val 7273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ガムテープが何で</a:t>
              </a:r>
              <a:br>
                <a:rPr kumimoji="1"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２つあるんですか？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1E8793-0DDB-199A-E9A7-7AC23CC03307}"/>
              </a:ext>
            </a:extLst>
          </p:cNvPr>
          <p:cNvSpPr txBox="1"/>
          <p:nvPr/>
        </p:nvSpPr>
        <p:spPr>
          <a:xfrm>
            <a:off x="5508258" y="2739537"/>
            <a:ext cx="2471295" cy="983873"/>
          </a:xfrm>
          <a:prstGeom prst="cloudCallout">
            <a:avLst>
              <a:gd name="adj1" fmla="val 64118"/>
              <a:gd name="adj2" fmla="val -8636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どうすれば </a:t>
            </a:r>
            <a:b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いいんでしょうね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6" name="図 25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DF3E267D-469C-11E6-5214-8551BF2C74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" t="916" r="68282" b="67788"/>
          <a:stretch/>
        </p:blipFill>
        <p:spPr>
          <a:xfrm flipH="1">
            <a:off x="585715" y="3311392"/>
            <a:ext cx="1182900" cy="123854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26FC9DA-ED52-CCDC-6336-6DDBFF2D56EB}"/>
              </a:ext>
            </a:extLst>
          </p:cNvPr>
          <p:cNvSpPr txBox="1"/>
          <p:nvPr/>
        </p:nvSpPr>
        <p:spPr>
          <a:xfrm>
            <a:off x="1737291" y="3452747"/>
            <a:ext cx="3154794" cy="983873"/>
          </a:xfrm>
          <a:prstGeom prst="cloudCallout">
            <a:avLst>
              <a:gd name="adj1" fmla="val -66325"/>
              <a:gd name="adj2" fmla="val -14135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置く場所を決めて</a:t>
            </a:r>
            <a:b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おけばいいんですね。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1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87">
        <p:fade/>
      </p:transition>
    </mc:Choice>
    <mc:Fallback xmlns="">
      <p:transition spd="med" advTm="86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6844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6844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684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6844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6844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8" grpId="0" animBg="1"/>
      <p:bldP spid="8" grpId="1" animBg="1"/>
      <p:bldP spid="13" grpId="0" animBg="1"/>
      <p:bldP spid="13" grpId="1" animBg="1"/>
      <p:bldP spid="10" grpId="0" animBg="1"/>
      <p:bldP spid="23" grpId="0" animBg="1"/>
    </p:bldLst>
  </p:timing>
  <p:extLst>
    <p:ext uri="{E180D4A7-C9FB-4DFB-919C-405C955672EB}">
      <p14:showEvtLst xmlns:p14="http://schemas.microsoft.com/office/powerpoint/2010/main">
        <p14:playEvt time="2707" objId="4"/>
        <p14:playEvt time="15595" objId="28"/>
        <p14:stopEvt time="15645" objId="4"/>
        <p14:playEvt time="18653" objId="29"/>
        <p14:stopEvt time="18697" objId="28"/>
        <p14:playEvt time="27438" objId="30"/>
        <p14:stopEvt time="27471" objId="29"/>
        <p14:playEvt time="30212" objId="31"/>
        <p14:stopEvt time="30257" objId="30"/>
        <p14:playEvt time="36981" objId="2"/>
        <p14:stopEvt time="37012" objId="31"/>
        <p14:playEvt time="39465" objId="32"/>
        <p14:stopEvt time="39514" objId="2"/>
        <p14:playEvt time="70891" objId="33"/>
        <p14:stopEvt time="70922" objId="32"/>
        <p14:playEvt time="73986" objId="34"/>
        <p14:stopEvt time="74025" objId="33"/>
        <p14:stopEvt time="81948" objId="3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B16C3-4E9D-9524-3A0C-4F1824C37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6B5C66-3300-52F2-0F38-F53B2B01C2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25034" y="1418107"/>
            <a:ext cx="2880000" cy="1016000"/>
          </a:xfrm>
        </p:spPr>
        <p:txBody>
          <a:bodyPr/>
          <a:lstStyle/>
          <a:p>
            <a:r>
              <a:rPr kumimoji="1" lang="ja-JP" altLang="en-US" sz="6600" i="0" u="none" strike="noStrike" kern="1200" cap="none" spc="800" normalizeH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第３話</a:t>
            </a:r>
            <a:endParaRPr kumimoji="1" lang="ja-JP" altLang="en-US" sz="6600" spc="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5132D6-28B0-1526-78B0-28F2BBD0196C}"/>
              </a:ext>
            </a:extLst>
          </p:cNvPr>
          <p:cNvSpPr txBox="1"/>
          <p:nvPr/>
        </p:nvSpPr>
        <p:spPr>
          <a:xfrm>
            <a:off x="1326772" y="2588817"/>
            <a:ext cx="648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ja-JP" altLang="en-US" sz="6600" spc="70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６番目のＳ</a:t>
            </a:r>
            <a:endParaRPr lang="en-US" altLang="ja-JP" sz="6600" spc="700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5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26"/>
    </mc:Choice>
    <mc:Fallback xmlns="">
      <p:transition spd="slow" advTm="12726"/>
    </mc:Fallback>
  </mc:AlternateContent>
  <p:extLst>
    <p:ext uri="{E180D4A7-C9FB-4DFB-919C-405C955672EB}">
      <p14:showEvtLst xmlns:p14="http://schemas.microsoft.com/office/powerpoint/2010/main">
        <p14:playEvt time="4745" objId="4"/>
        <p14:stopEvt time="11553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_8">
            <a:hlinkClick r:id="" action="ppaction://media"/>
            <a:extLst>
              <a:ext uri="{FF2B5EF4-FFF2-40B4-BE49-F238E27FC236}">
                <a16:creationId xmlns:a16="http://schemas.microsoft.com/office/drawing/2014/main" id="{D61A7FA3-353F-43EB-815D-6728F32E39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5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6522207" y="3764945"/>
            <a:ext cx="1008601" cy="65778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31C3122-8AC2-0037-A2D5-556BAC15F5DD}"/>
              </a:ext>
            </a:extLst>
          </p:cNvPr>
          <p:cNvSpPr/>
          <p:nvPr/>
        </p:nvSpPr>
        <p:spPr>
          <a:xfrm>
            <a:off x="6451184" y="3706458"/>
            <a:ext cx="1175613" cy="774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856A7DD8-0593-7315-26E0-FE25E9829CD0}"/>
              </a:ext>
            </a:extLst>
          </p:cNvPr>
          <p:cNvGrpSpPr/>
          <p:nvPr/>
        </p:nvGrpSpPr>
        <p:grpSpPr>
          <a:xfrm>
            <a:off x="2444074" y="1005175"/>
            <a:ext cx="3454251" cy="2093429"/>
            <a:chOff x="2444074" y="1005175"/>
            <a:chExt cx="3454251" cy="2093429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173D193B-A6CB-00BC-B799-35E28B88F809}"/>
                </a:ext>
              </a:extLst>
            </p:cNvPr>
            <p:cNvSpPr/>
            <p:nvPr/>
          </p:nvSpPr>
          <p:spPr>
            <a:xfrm flipH="1">
              <a:off x="4313365" y="1068396"/>
              <a:ext cx="1584960" cy="13182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5875"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>
                <a:rot lat="600000" lon="4200000" rev="0"/>
              </a:camera>
              <a:lightRig rig="balanced" dir="t"/>
            </a:scene3d>
            <a:sp3d extrusionH="1473200" contourW="12700" prstMaterial="softEdge">
              <a:contourClr>
                <a:schemeClr val="bg2">
                  <a:lumMod val="9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4B05BF77-F416-A782-3777-BC04B9D1A4EA}"/>
                </a:ext>
              </a:extLst>
            </p:cNvPr>
            <p:cNvSpPr/>
            <p:nvPr/>
          </p:nvSpPr>
          <p:spPr>
            <a:xfrm flipH="1">
              <a:off x="2934398" y="1836424"/>
              <a:ext cx="1584960" cy="646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5875"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>
                <a:rot lat="600000" lon="4200000" rev="0"/>
              </a:camera>
              <a:lightRig rig="balanced" dir="t"/>
            </a:scene3d>
            <a:sp3d extrusionH="1155700" contourW="12700" prstMaterial="softEdge">
              <a:contourClr>
                <a:schemeClr val="bg2">
                  <a:lumMod val="9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9737C571-345A-4F64-1CDC-B43A198BE88E}"/>
                </a:ext>
              </a:extLst>
            </p:cNvPr>
            <p:cNvSpPr/>
            <p:nvPr/>
          </p:nvSpPr>
          <p:spPr>
            <a:xfrm flipH="1">
              <a:off x="2451495" y="2062284"/>
              <a:ext cx="1118382" cy="103632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>
                <a:rot lat="6600000" lon="0" rev="0"/>
              </a:camera>
              <a:lightRig rig="soft" dir="t"/>
            </a:scene3d>
            <a:sp3d extrusionH="1473200" contourW="12700" prstMaterial="softEdge">
              <a:contourClr>
                <a:schemeClr val="bg2">
                  <a:lumMod val="9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94B11A55-0F0E-6AAA-4491-B72B2F3F9391}"/>
                </a:ext>
              </a:extLst>
            </p:cNvPr>
            <p:cNvSpPr/>
            <p:nvPr/>
          </p:nvSpPr>
          <p:spPr>
            <a:xfrm>
              <a:off x="2444074" y="1005175"/>
              <a:ext cx="1152000" cy="360000"/>
            </a:xfrm>
            <a:prstGeom prst="ellipse">
              <a:avLst/>
            </a:prstGeom>
            <a:solidFill>
              <a:srgbClr val="E2ED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0D0D1A08-6E18-9294-1D95-39E77F2C04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3501" y="3259842"/>
            <a:ext cx="999723" cy="113083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16F245F-5AB3-CAEB-C2CB-527A6E440932}"/>
              </a:ext>
            </a:extLst>
          </p:cNvPr>
          <p:cNvSpPr txBox="1"/>
          <p:nvPr/>
        </p:nvSpPr>
        <p:spPr>
          <a:xfrm>
            <a:off x="4744199" y="3216865"/>
            <a:ext cx="3075708" cy="970961"/>
          </a:xfrm>
          <a:prstGeom prst="cloudCallout">
            <a:avLst>
              <a:gd name="adj1" fmla="val 64208"/>
              <a:gd name="adj2" fmla="val 3890"/>
            </a:avLst>
          </a:prstGeom>
          <a:solidFill>
            <a:srgbClr val="FDEFE3"/>
          </a:solidFill>
          <a:ln w="9525">
            <a:solidFill>
              <a:schemeClr val="tx1"/>
            </a:solidFill>
          </a:ln>
        </p:spPr>
        <p:txBody>
          <a:bodyPr wrap="square" lIns="36000" tIns="72000" rIns="0" bIns="72000" rtlCol="0">
            <a:spAutoFit/>
          </a:bodyPr>
          <a:lstStyle/>
          <a:p>
            <a:r>
              <a:rPr lang="ja-JP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あれっ？、あれはなんのためですか？</a:t>
            </a:r>
            <a:endParaRPr kumimoji="1" lang="ja-JP" altLang="en-US" sz="1600" spc="16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456A700A-D840-0D04-9671-DD1EB0FA5E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8" t="35238" r="3799" b="33934"/>
          <a:stretch/>
        </p:blipFill>
        <p:spPr>
          <a:xfrm flipH="1">
            <a:off x="794901" y="3425879"/>
            <a:ext cx="762391" cy="1002127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5877535-7401-D7DB-3EAF-819FED727C47}"/>
              </a:ext>
            </a:extLst>
          </p:cNvPr>
          <p:cNvSpPr txBox="1"/>
          <p:nvPr/>
        </p:nvSpPr>
        <p:spPr>
          <a:xfrm>
            <a:off x="1573024" y="2462504"/>
            <a:ext cx="4625396" cy="2014597"/>
          </a:xfrm>
          <a:prstGeom prst="cloudCallout">
            <a:avLst>
              <a:gd name="adj1" fmla="val -55804"/>
              <a:gd name="adj2" fmla="val 10528"/>
            </a:avLst>
          </a:prstGeom>
          <a:solidFill>
            <a:srgbClr val="E6EDF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設備の名前は皆んな知って</a:t>
            </a:r>
            <a:br>
              <a:rPr lang="en-US" altLang="ja-JP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ますし、便利になる訳でもないですし、見学者もほとんどないですし。ウーン、分かりません</a:t>
            </a:r>
            <a:endParaRPr kumimoji="1" lang="ja-JP" altLang="en-US" sz="1600" spc="16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ACF6B2B-C276-D7AA-4124-E087F7BFCA85}"/>
              </a:ext>
            </a:extLst>
          </p:cNvPr>
          <p:cNvGrpSpPr/>
          <p:nvPr/>
        </p:nvGrpSpPr>
        <p:grpSpPr>
          <a:xfrm>
            <a:off x="688561" y="1659067"/>
            <a:ext cx="6197662" cy="2764215"/>
            <a:chOff x="46649" y="207015"/>
            <a:chExt cx="6197662" cy="2764215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275F3D8B-F9C4-AE66-C1C4-025C9E3E161A}"/>
                </a:ext>
              </a:extLst>
            </p:cNvPr>
            <p:cNvGrpSpPr/>
            <p:nvPr/>
          </p:nvGrpSpPr>
          <p:grpSpPr>
            <a:xfrm>
              <a:off x="46649" y="1291195"/>
              <a:ext cx="1232473" cy="1476467"/>
              <a:chOff x="4760353" y="2080979"/>
              <a:chExt cx="1030834" cy="1301280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405CD55A-2E18-3FB1-58DB-B1913FDAF0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60353" y="2704057"/>
                <a:ext cx="1030834" cy="678202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B6189375-9728-DC62-063A-5AA74DB29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240" y="2080979"/>
                <a:ext cx="569002" cy="692400"/>
              </a:xfrm>
              <a:prstGeom prst="rect">
                <a:avLst/>
              </a:prstGeom>
            </p:spPr>
          </p:pic>
        </p:grp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7384C5EF-ADB8-33D3-AE45-C4559236B5D5}"/>
                </a:ext>
              </a:extLst>
            </p:cNvPr>
            <p:cNvSpPr txBox="1"/>
            <p:nvPr/>
          </p:nvSpPr>
          <p:spPr>
            <a:xfrm>
              <a:off x="1660424" y="207015"/>
              <a:ext cx="4583887" cy="2764215"/>
            </a:xfrm>
            <a:prstGeom prst="cloudCallout">
              <a:avLst>
                <a:gd name="adj1" fmla="val -68792"/>
                <a:gd name="adj2" fmla="val 16152"/>
              </a:avLst>
            </a:prstGeom>
            <a:solidFill>
              <a:srgbClr val="E6EDF6"/>
            </a:solidFill>
            <a:ln w="9525">
              <a:solidFill>
                <a:schemeClr val="tx1"/>
              </a:solidFill>
            </a:ln>
          </p:spPr>
          <p:txBody>
            <a:bodyPr wrap="square" rIns="0" rtlCol="0">
              <a:spAutoFit/>
            </a:bodyPr>
            <a:lstStyle/>
            <a:p>
              <a:r>
                <a:rPr kumimoji="1" lang="ja-JP" altLang="en-US" sz="1600" spc="1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実は、年に１度のお客さんの巡回視察がありまして、設備名を掲示するように言われたんです。造る手間や、汚れたら手入も要るんで、やりたくないんですが、どうしたもんでしょう・・</a:t>
              </a:r>
              <a:endParaRPr kumimoji="1" lang="ja-JP" altLang="en-US" sz="16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DFEFC17-E27F-A113-DF9D-8DC6DAB8208E}"/>
              </a:ext>
            </a:extLst>
          </p:cNvPr>
          <p:cNvSpPr txBox="1"/>
          <p:nvPr/>
        </p:nvSpPr>
        <p:spPr>
          <a:xfrm>
            <a:off x="3148951" y="1250069"/>
            <a:ext cx="4953649" cy="2339665"/>
          </a:xfrm>
          <a:prstGeom prst="cloudCallout">
            <a:avLst>
              <a:gd name="adj1" fmla="val 50785"/>
              <a:gd name="adj2" fmla="val 54223"/>
            </a:avLst>
          </a:prstGeom>
          <a:solidFill>
            <a:srgbClr val="FDEFE3"/>
          </a:solidFill>
          <a:ln w="9525">
            <a:solidFill>
              <a:schemeClr val="tx1"/>
            </a:solidFill>
          </a:ln>
        </p:spPr>
        <p:txBody>
          <a:bodyPr wrap="square" lIns="0" rIns="0" rtlCol="0">
            <a:noAutofit/>
          </a:bodyPr>
          <a:lstStyle/>
          <a:p>
            <a:r>
              <a:rPr lang="ja-JP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５Ｓについてはその方の考えもあるでしょうから、お客さんと５Ｓ論を交えても仕方がないと思います。気持ちよく視察していただくのも大切ですから、</a:t>
            </a:r>
            <a:br>
              <a:rPr lang="en-US" altLang="ja-JP" sz="1600" spc="1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spc="1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接待</a:t>
            </a:r>
            <a:r>
              <a:rPr lang="ja-JP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と思ってやりましょう</a:t>
            </a:r>
            <a:endParaRPr kumimoji="1" lang="ja-JP" altLang="en-US" sz="1600" spc="16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3D85CCE-5225-7FD1-0B37-A925E2C75CCA}"/>
              </a:ext>
            </a:extLst>
          </p:cNvPr>
          <p:cNvGrpSpPr/>
          <p:nvPr/>
        </p:nvGrpSpPr>
        <p:grpSpPr>
          <a:xfrm>
            <a:off x="866040" y="2871478"/>
            <a:ext cx="3504752" cy="1424879"/>
            <a:chOff x="533403" y="3087030"/>
            <a:chExt cx="3504752" cy="1424879"/>
          </a:xfrm>
        </p:grpSpPr>
        <p:pic>
          <p:nvPicPr>
            <p:cNvPr id="2" name="図 1" descr="アイコン&#10;&#10;中程度の精度で自動的に生成された説明">
              <a:extLst>
                <a:ext uri="{FF2B5EF4-FFF2-40B4-BE49-F238E27FC236}">
                  <a16:creationId xmlns:a16="http://schemas.microsoft.com/office/drawing/2014/main" id="{2E5D9DBD-8C93-A29B-E14B-2FD490677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3403" y="3109922"/>
              <a:ext cx="1339004" cy="1401987"/>
            </a:xfrm>
            <a:prstGeom prst="rect">
              <a:avLst/>
            </a:prstGeom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D180442-4008-1B70-3885-9111D64BF278}"/>
                </a:ext>
              </a:extLst>
            </p:cNvPr>
            <p:cNvSpPr txBox="1"/>
            <p:nvPr/>
          </p:nvSpPr>
          <p:spPr>
            <a:xfrm>
              <a:off x="1531334" y="3087030"/>
              <a:ext cx="2506821" cy="983873"/>
            </a:xfrm>
            <a:prstGeom prst="cloudCallout">
              <a:avLst>
                <a:gd name="adj1" fmla="val -69687"/>
                <a:gd name="adj2" fmla="val 31419"/>
              </a:avLst>
            </a:prstGeom>
            <a:solidFill>
              <a:srgbClr val="E6EDF6"/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接待の「Ｓ」ですね！</a:t>
              </a:r>
              <a:endPara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27768B4-D306-D554-C55A-7F29045A1458}"/>
              </a:ext>
            </a:extLst>
          </p:cNvPr>
          <p:cNvGrpSpPr/>
          <p:nvPr/>
        </p:nvGrpSpPr>
        <p:grpSpPr>
          <a:xfrm>
            <a:off x="2610576" y="310393"/>
            <a:ext cx="3807266" cy="852982"/>
            <a:chOff x="2610576" y="310393"/>
            <a:chExt cx="3807266" cy="852982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71D38DF8-0E0B-6D01-71B0-5DD7402AFD70}"/>
                </a:ext>
              </a:extLst>
            </p:cNvPr>
            <p:cNvSpPr txBox="1"/>
            <p:nvPr/>
          </p:nvSpPr>
          <p:spPr>
            <a:xfrm>
              <a:off x="2610576" y="713089"/>
              <a:ext cx="800219" cy="338554"/>
            </a:xfrm>
            <a:custGeom>
              <a:avLst/>
              <a:gdLst>
                <a:gd name="connsiteX0" fmla="*/ 0 w 1210588"/>
                <a:gd name="connsiteY0" fmla="*/ 0 h 338554"/>
                <a:gd name="connsiteX1" fmla="*/ 1210588 w 1210588"/>
                <a:gd name="connsiteY1" fmla="*/ 0 h 338554"/>
                <a:gd name="connsiteX2" fmla="*/ 1210588 w 1210588"/>
                <a:gd name="connsiteY2" fmla="*/ 338554 h 338554"/>
                <a:gd name="connsiteX3" fmla="*/ 0 w 1210588"/>
                <a:gd name="connsiteY3" fmla="*/ 338554 h 338554"/>
                <a:gd name="connsiteX4" fmla="*/ 0 w 1210588"/>
                <a:gd name="connsiteY4" fmla="*/ 0 h 338554"/>
                <a:gd name="connsiteX0" fmla="*/ 0 w 1236902"/>
                <a:gd name="connsiteY0" fmla="*/ 0 h 345132"/>
                <a:gd name="connsiteX1" fmla="*/ 1236902 w 1236902"/>
                <a:gd name="connsiteY1" fmla="*/ 6578 h 345132"/>
                <a:gd name="connsiteX2" fmla="*/ 1236902 w 1236902"/>
                <a:gd name="connsiteY2" fmla="*/ 345132 h 345132"/>
                <a:gd name="connsiteX3" fmla="*/ 26314 w 1236902"/>
                <a:gd name="connsiteY3" fmla="*/ 345132 h 345132"/>
                <a:gd name="connsiteX4" fmla="*/ 0 w 1236902"/>
                <a:gd name="connsiteY4" fmla="*/ 0 h 345132"/>
                <a:gd name="connsiteX0" fmla="*/ 0 w 1236902"/>
                <a:gd name="connsiteY0" fmla="*/ 0 h 345132"/>
                <a:gd name="connsiteX1" fmla="*/ 1204010 w 1236902"/>
                <a:gd name="connsiteY1" fmla="*/ 6578 h 345132"/>
                <a:gd name="connsiteX2" fmla="*/ 1236902 w 1236902"/>
                <a:gd name="connsiteY2" fmla="*/ 345132 h 345132"/>
                <a:gd name="connsiteX3" fmla="*/ 26314 w 1236902"/>
                <a:gd name="connsiteY3" fmla="*/ 345132 h 345132"/>
                <a:gd name="connsiteX4" fmla="*/ 0 w 1236902"/>
                <a:gd name="connsiteY4" fmla="*/ 0 h 345132"/>
                <a:gd name="connsiteX0" fmla="*/ 0 w 1257536"/>
                <a:gd name="connsiteY0" fmla="*/ 10432 h 338554"/>
                <a:gd name="connsiteX1" fmla="*/ 1224644 w 1257536"/>
                <a:gd name="connsiteY1" fmla="*/ 0 h 338554"/>
                <a:gd name="connsiteX2" fmla="*/ 1257536 w 1257536"/>
                <a:gd name="connsiteY2" fmla="*/ 338554 h 338554"/>
                <a:gd name="connsiteX3" fmla="*/ 46948 w 1257536"/>
                <a:gd name="connsiteY3" fmla="*/ 338554 h 338554"/>
                <a:gd name="connsiteX4" fmla="*/ 0 w 1257536"/>
                <a:gd name="connsiteY4" fmla="*/ 10432 h 338554"/>
                <a:gd name="connsiteX0" fmla="*/ 0 w 1273010"/>
                <a:gd name="connsiteY0" fmla="*/ 3627 h 338554"/>
                <a:gd name="connsiteX1" fmla="*/ 1240118 w 1273010"/>
                <a:gd name="connsiteY1" fmla="*/ 0 h 338554"/>
                <a:gd name="connsiteX2" fmla="*/ 1273010 w 1273010"/>
                <a:gd name="connsiteY2" fmla="*/ 338554 h 338554"/>
                <a:gd name="connsiteX3" fmla="*/ 62422 w 1273010"/>
                <a:gd name="connsiteY3" fmla="*/ 338554 h 338554"/>
                <a:gd name="connsiteX4" fmla="*/ 0 w 1273010"/>
                <a:gd name="connsiteY4" fmla="*/ 3627 h 338554"/>
                <a:gd name="connsiteX0" fmla="*/ 0 w 1257536"/>
                <a:gd name="connsiteY0" fmla="*/ 3627 h 338554"/>
                <a:gd name="connsiteX1" fmla="*/ 1224644 w 1257536"/>
                <a:gd name="connsiteY1" fmla="*/ 0 h 338554"/>
                <a:gd name="connsiteX2" fmla="*/ 1257536 w 1257536"/>
                <a:gd name="connsiteY2" fmla="*/ 338554 h 338554"/>
                <a:gd name="connsiteX3" fmla="*/ 46948 w 1257536"/>
                <a:gd name="connsiteY3" fmla="*/ 338554 h 338554"/>
                <a:gd name="connsiteX4" fmla="*/ 0 w 1257536"/>
                <a:gd name="connsiteY4" fmla="*/ 3627 h 33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536" h="338554">
                  <a:moveTo>
                    <a:pt x="0" y="3627"/>
                  </a:moveTo>
                  <a:lnTo>
                    <a:pt x="1224644" y="0"/>
                  </a:lnTo>
                  <a:lnTo>
                    <a:pt x="1257536" y="338554"/>
                  </a:lnTo>
                  <a:lnTo>
                    <a:pt x="46948" y="338554"/>
                  </a:lnTo>
                  <a:lnTo>
                    <a:pt x="0" y="362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isometricOffAxis1Right">
                <a:rot lat="1080000" lon="20039998" rev="213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/>
                <a:t>貯蔵庫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DB78F3B4-7BFA-0CCB-3D0E-7CEB07BEE9BE}"/>
                </a:ext>
              </a:extLst>
            </p:cNvPr>
            <p:cNvSpPr txBox="1"/>
            <p:nvPr/>
          </p:nvSpPr>
          <p:spPr>
            <a:xfrm>
              <a:off x="3783766" y="831274"/>
              <a:ext cx="813568" cy="332101"/>
            </a:xfrm>
            <a:custGeom>
              <a:avLst/>
              <a:gdLst>
                <a:gd name="connsiteX0" fmla="*/ 0 w 1210588"/>
                <a:gd name="connsiteY0" fmla="*/ 0 h 338554"/>
                <a:gd name="connsiteX1" fmla="*/ 1210588 w 1210588"/>
                <a:gd name="connsiteY1" fmla="*/ 0 h 338554"/>
                <a:gd name="connsiteX2" fmla="*/ 1210588 w 1210588"/>
                <a:gd name="connsiteY2" fmla="*/ 338554 h 338554"/>
                <a:gd name="connsiteX3" fmla="*/ 0 w 1210588"/>
                <a:gd name="connsiteY3" fmla="*/ 338554 h 338554"/>
                <a:gd name="connsiteX4" fmla="*/ 0 w 1210588"/>
                <a:gd name="connsiteY4" fmla="*/ 0 h 338554"/>
                <a:gd name="connsiteX0" fmla="*/ 0 w 1236902"/>
                <a:gd name="connsiteY0" fmla="*/ 0 h 345132"/>
                <a:gd name="connsiteX1" fmla="*/ 1236902 w 1236902"/>
                <a:gd name="connsiteY1" fmla="*/ 6578 h 345132"/>
                <a:gd name="connsiteX2" fmla="*/ 1236902 w 1236902"/>
                <a:gd name="connsiteY2" fmla="*/ 345132 h 345132"/>
                <a:gd name="connsiteX3" fmla="*/ 26314 w 1236902"/>
                <a:gd name="connsiteY3" fmla="*/ 345132 h 345132"/>
                <a:gd name="connsiteX4" fmla="*/ 0 w 1236902"/>
                <a:gd name="connsiteY4" fmla="*/ 0 h 345132"/>
                <a:gd name="connsiteX0" fmla="*/ 0 w 1236902"/>
                <a:gd name="connsiteY0" fmla="*/ 0 h 345132"/>
                <a:gd name="connsiteX1" fmla="*/ 1204010 w 1236902"/>
                <a:gd name="connsiteY1" fmla="*/ 6578 h 345132"/>
                <a:gd name="connsiteX2" fmla="*/ 1236902 w 1236902"/>
                <a:gd name="connsiteY2" fmla="*/ 345132 h 345132"/>
                <a:gd name="connsiteX3" fmla="*/ 26314 w 1236902"/>
                <a:gd name="connsiteY3" fmla="*/ 345132 h 345132"/>
                <a:gd name="connsiteX4" fmla="*/ 0 w 1236902"/>
                <a:gd name="connsiteY4" fmla="*/ 0 h 345132"/>
                <a:gd name="connsiteX0" fmla="*/ 0 w 1257536"/>
                <a:gd name="connsiteY0" fmla="*/ 10432 h 338554"/>
                <a:gd name="connsiteX1" fmla="*/ 1224644 w 1257536"/>
                <a:gd name="connsiteY1" fmla="*/ 0 h 338554"/>
                <a:gd name="connsiteX2" fmla="*/ 1257536 w 1257536"/>
                <a:gd name="connsiteY2" fmla="*/ 338554 h 338554"/>
                <a:gd name="connsiteX3" fmla="*/ 46948 w 1257536"/>
                <a:gd name="connsiteY3" fmla="*/ 338554 h 338554"/>
                <a:gd name="connsiteX4" fmla="*/ 0 w 1257536"/>
                <a:gd name="connsiteY4" fmla="*/ 10432 h 338554"/>
                <a:gd name="connsiteX0" fmla="*/ 0 w 1273010"/>
                <a:gd name="connsiteY0" fmla="*/ 3627 h 338554"/>
                <a:gd name="connsiteX1" fmla="*/ 1240118 w 1273010"/>
                <a:gd name="connsiteY1" fmla="*/ 0 h 338554"/>
                <a:gd name="connsiteX2" fmla="*/ 1273010 w 1273010"/>
                <a:gd name="connsiteY2" fmla="*/ 338554 h 338554"/>
                <a:gd name="connsiteX3" fmla="*/ 62422 w 1273010"/>
                <a:gd name="connsiteY3" fmla="*/ 338554 h 338554"/>
                <a:gd name="connsiteX4" fmla="*/ 0 w 1273010"/>
                <a:gd name="connsiteY4" fmla="*/ 3627 h 338554"/>
                <a:gd name="connsiteX0" fmla="*/ 0 w 1257536"/>
                <a:gd name="connsiteY0" fmla="*/ 3627 h 338554"/>
                <a:gd name="connsiteX1" fmla="*/ 1224644 w 1257536"/>
                <a:gd name="connsiteY1" fmla="*/ 0 h 338554"/>
                <a:gd name="connsiteX2" fmla="*/ 1257536 w 1257536"/>
                <a:gd name="connsiteY2" fmla="*/ 338554 h 338554"/>
                <a:gd name="connsiteX3" fmla="*/ 46948 w 1257536"/>
                <a:gd name="connsiteY3" fmla="*/ 338554 h 338554"/>
                <a:gd name="connsiteX4" fmla="*/ 0 w 1257536"/>
                <a:gd name="connsiteY4" fmla="*/ 3627 h 33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536" h="338554">
                  <a:moveTo>
                    <a:pt x="0" y="3627"/>
                  </a:moveTo>
                  <a:lnTo>
                    <a:pt x="1224644" y="0"/>
                  </a:lnTo>
                  <a:lnTo>
                    <a:pt x="1257536" y="338554"/>
                  </a:lnTo>
                  <a:lnTo>
                    <a:pt x="46948" y="338554"/>
                  </a:lnTo>
                  <a:lnTo>
                    <a:pt x="0" y="362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isometricOffAxis1Right">
                <a:rot lat="1080000" lon="20039998" rev="213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/>
                <a:t>混合層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AA99C134-6C42-1785-ED8C-F28E1A3707F9}"/>
                </a:ext>
              </a:extLst>
            </p:cNvPr>
            <p:cNvSpPr txBox="1"/>
            <p:nvPr/>
          </p:nvSpPr>
          <p:spPr>
            <a:xfrm>
              <a:off x="5180940" y="540523"/>
              <a:ext cx="1236902" cy="345132"/>
            </a:xfrm>
            <a:custGeom>
              <a:avLst/>
              <a:gdLst>
                <a:gd name="connsiteX0" fmla="*/ 0 w 1210588"/>
                <a:gd name="connsiteY0" fmla="*/ 0 h 338554"/>
                <a:gd name="connsiteX1" fmla="*/ 1210588 w 1210588"/>
                <a:gd name="connsiteY1" fmla="*/ 0 h 338554"/>
                <a:gd name="connsiteX2" fmla="*/ 1210588 w 1210588"/>
                <a:gd name="connsiteY2" fmla="*/ 338554 h 338554"/>
                <a:gd name="connsiteX3" fmla="*/ 0 w 1210588"/>
                <a:gd name="connsiteY3" fmla="*/ 338554 h 338554"/>
                <a:gd name="connsiteX4" fmla="*/ 0 w 1210588"/>
                <a:gd name="connsiteY4" fmla="*/ 0 h 338554"/>
                <a:gd name="connsiteX0" fmla="*/ 0 w 1236902"/>
                <a:gd name="connsiteY0" fmla="*/ 0 h 345132"/>
                <a:gd name="connsiteX1" fmla="*/ 1236902 w 1236902"/>
                <a:gd name="connsiteY1" fmla="*/ 6578 h 345132"/>
                <a:gd name="connsiteX2" fmla="*/ 1236902 w 1236902"/>
                <a:gd name="connsiteY2" fmla="*/ 345132 h 345132"/>
                <a:gd name="connsiteX3" fmla="*/ 26314 w 1236902"/>
                <a:gd name="connsiteY3" fmla="*/ 345132 h 345132"/>
                <a:gd name="connsiteX4" fmla="*/ 0 w 1236902"/>
                <a:gd name="connsiteY4" fmla="*/ 0 h 345132"/>
                <a:gd name="connsiteX0" fmla="*/ 0 w 1236902"/>
                <a:gd name="connsiteY0" fmla="*/ 0 h 345132"/>
                <a:gd name="connsiteX1" fmla="*/ 1204010 w 1236902"/>
                <a:gd name="connsiteY1" fmla="*/ 6578 h 345132"/>
                <a:gd name="connsiteX2" fmla="*/ 1236902 w 1236902"/>
                <a:gd name="connsiteY2" fmla="*/ 345132 h 345132"/>
                <a:gd name="connsiteX3" fmla="*/ 26314 w 1236902"/>
                <a:gd name="connsiteY3" fmla="*/ 345132 h 345132"/>
                <a:gd name="connsiteX4" fmla="*/ 0 w 1236902"/>
                <a:gd name="connsiteY4" fmla="*/ 0 h 34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902" h="345132">
                  <a:moveTo>
                    <a:pt x="0" y="0"/>
                  </a:moveTo>
                  <a:lnTo>
                    <a:pt x="1204010" y="6578"/>
                  </a:lnTo>
                  <a:lnTo>
                    <a:pt x="1236902" y="345132"/>
                  </a:lnTo>
                  <a:lnTo>
                    <a:pt x="26314" y="34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isometricOffAxis1Right">
                <a:rot lat="1080000" lon="20039998" rev="213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/>
                <a:t>〇〇処理槽</a:t>
              </a:r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F1C6F58C-A43D-15D8-10E7-FD7B7033F210}"/>
                </a:ext>
              </a:extLst>
            </p:cNvPr>
            <p:cNvCxnSpPr/>
            <p:nvPr/>
          </p:nvCxnSpPr>
          <p:spPr>
            <a:xfrm flipV="1">
              <a:off x="2793534" y="420960"/>
              <a:ext cx="0" cy="31041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FB03C991-2A8C-7396-5D61-3A8249939A3E}"/>
                </a:ext>
              </a:extLst>
            </p:cNvPr>
            <p:cNvCxnSpPr/>
            <p:nvPr/>
          </p:nvCxnSpPr>
          <p:spPr>
            <a:xfrm flipV="1">
              <a:off x="3171039" y="402672"/>
              <a:ext cx="0" cy="31041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8A2260E5-58C2-C8D2-2A84-6929AA0682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9604" y="385894"/>
              <a:ext cx="0" cy="46562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5F50DCE8-0468-68A1-7AA1-06A53A0969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8866" y="356141"/>
              <a:ext cx="0" cy="46562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41DE1BD-01BF-B33D-9983-4C857860BB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7490" y="350045"/>
              <a:ext cx="0" cy="21393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1A93943A-D4CC-6303-4B8C-7077A4EA1F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3108" y="310393"/>
              <a:ext cx="0" cy="21393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187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32"/>
    </mc:Choice>
    <mc:Fallback xmlns="">
      <p:transition spd="slow" advTm="71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5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2" grpId="1" animBg="1"/>
      <p:bldP spid="24" grpId="0" animBg="1"/>
      <p:bldP spid="24" grpId="1" animBg="1"/>
      <p:bldP spid="30" grpId="0" animBg="1"/>
    </p:bldLst>
  </p:timing>
  <p:extLst>
    <p:ext uri="{E180D4A7-C9FB-4DFB-919C-405C955672EB}">
      <p14:showEvtLst xmlns:p14="http://schemas.microsoft.com/office/powerpoint/2010/main">
        <p14:playEvt time="3061" objId="6"/>
        <p14:playEvt time="19651" objId="7"/>
        <p14:stopEvt time="19740" objId="6"/>
        <p14:playEvt time="29842" objId="9"/>
        <p14:stopEvt time="29843" objId="7"/>
        <p14:playEvt time="33157" objId="13"/>
        <p14:stopEvt time="33183" objId="9"/>
        <p14:playEvt time="47012" objId="14"/>
        <p14:stopEvt time="47045" objId="13"/>
        <p14:playEvt time="65267" objId="15"/>
        <p14:stopEvt time="65293" objId="14"/>
        <p14:stopEvt time="67486" objId="15"/>
        <p14:playEvt time="67530" objId="16"/>
        <p14:playEvt time="68868" objId="4"/>
        <p14:stopEvt time="68927" objId="16"/>
        <p14:stopEvt time="70252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B16C3-4E9D-9524-3A0C-4F1824C37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6B5C66-3300-52F2-0F38-F53B2B01C2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32564" y="1397642"/>
            <a:ext cx="2880000" cy="1016000"/>
          </a:xfrm>
        </p:spPr>
        <p:txBody>
          <a:bodyPr/>
          <a:lstStyle/>
          <a:p>
            <a:r>
              <a:rPr kumimoji="1" lang="ja-JP" altLang="en-US" sz="6600" i="0" u="none" strike="noStrike" kern="1200" cap="none" spc="800" normalizeH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第４話</a:t>
            </a:r>
            <a:endParaRPr kumimoji="1" lang="ja-JP" altLang="en-US" sz="6600" spc="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5132D6-28B0-1526-78B0-28F2BBD0196C}"/>
              </a:ext>
            </a:extLst>
          </p:cNvPr>
          <p:cNvSpPr txBox="1"/>
          <p:nvPr/>
        </p:nvSpPr>
        <p:spPr>
          <a:xfrm>
            <a:off x="1332000" y="2413642"/>
            <a:ext cx="648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i="0" u="none" strike="noStrike" kern="1200" cap="none" spc="700" normalizeH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変化への抵抗</a:t>
            </a:r>
            <a:endParaRPr kumimoji="1" lang="en-US" altLang="ja-JP" sz="6600" i="0" u="none" strike="noStrike" kern="1200" cap="none" spc="700" normalizeH="0" noProof="0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519A3A-5F6B-5559-3C41-8A0759698CAE}"/>
              </a:ext>
            </a:extLst>
          </p:cNvPr>
          <p:cNvSpPr txBox="1"/>
          <p:nvPr/>
        </p:nvSpPr>
        <p:spPr>
          <a:xfrm>
            <a:off x="1464658" y="3808700"/>
            <a:ext cx="621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5S</a:t>
            </a:r>
            <a:r>
              <a:rPr kumimoji="1" lang="ja-JP" altLang="en-US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の目的」をご覧いただいた方は、</a:t>
            </a:r>
            <a:br>
              <a:rPr kumimoji="1" lang="en-US" altLang="ja-JP" spc="3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重複しますので、次の第５話にスキップ下さい。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5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9"/>
    </mc:Choice>
    <mc:Fallback xmlns="">
      <p:transition spd="slow" advTm="18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3491" objId="5"/>
        <p14:stopEvt time="17464" objId="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7.9|5.2|4.4|4.9|7.9|2.2|1.9|1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9|13.2|13.6|3.7|8.7|5.6|15.5|7.9|3.2|12.9|2.4|9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5|6.4|11.6|3|11.5|24|1.4|6.6|6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1|2|5.5|1.8|6.5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2|12.5|5|3.3"/>
</p:tagLst>
</file>

<file path=ppt/theme/theme1.xml><?xml version="1.0" encoding="utf-8"?>
<a:theme xmlns:a="http://schemas.openxmlformats.org/drawingml/2006/main" name="1_SD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8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D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25631</TotalTime>
  <Words>988</Words>
  <Application>Microsoft Office PowerPoint</Application>
  <PresentationFormat>画面に合わせる (16:9)</PresentationFormat>
  <Paragraphs>140</Paragraphs>
  <Slides>19</Slides>
  <Notes>19</Notes>
  <HiddenSlides>0</HiddenSlides>
  <MMClips>3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1" baseType="lpstr">
      <vt:lpstr>ARペン行楷書体L</vt:lpstr>
      <vt:lpstr>CRＣ＆Ｇ流麗太行書体</vt:lpstr>
      <vt:lpstr>ＤＦＧ極太楷書体</vt:lpstr>
      <vt:lpstr>HGP創英角ｺﾞｼｯｸUB</vt:lpstr>
      <vt:lpstr>Meiryo UI</vt:lpstr>
      <vt:lpstr>ＭＳ Ｐゴシック</vt:lpstr>
      <vt:lpstr>メイリオ</vt:lpstr>
      <vt:lpstr>Arial</vt:lpstr>
      <vt:lpstr>Century</vt:lpstr>
      <vt:lpstr>Times New Roman</vt:lpstr>
      <vt:lpstr>1_SD_template</vt:lpstr>
      <vt:lpstr>Image</vt:lpstr>
      <vt:lpstr>PowerPoint プレゼンテーション</vt:lpstr>
      <vt:lpstr>第１話　</vt:lpstr>
      <vt:lpstr>PowerPoint プレゼンテーション</vt:lpstr>
      <vt:lpstr>PowerPoint プレゼンテーション</vt:lpstr>
      <vt:lpstr>第２話</vt:lpstr>
      <vt:lpstr>PowerPoint プレゼンテーション</vt:lpstr>
      <vt:lpstr>第３話</vt:lpstr>
      <vt:lpstr>PowerPoint プレゼンテーション</vt:lpstr>
      <vt:lpstr>第４話</vt:lpstr>
      <vt:lpstr>PowerPoint プレゼンテーション</vt:lpstr>
      <vt:lpstr>PowerPoint プレゼンテーション</vt:lpstr>
      <vt:lpstr>PowerPoint プレゼンテーション</vt:lpstr>
      <vt:lpstr>第５話</vt:lpstr>
      <vt:lpstr>PowerPoint プレゼンテーション</vt:lpstr>
      <vt:lpstr>第6話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小野　寛</dc:creator>
  <cp:lastModifiedBy>寛 小野</cp:lastModifiedBy>
  <cp:revision>767</cp:revision>
  <cp:lastPrinted>2019-08-17T05:39:39Z</cp:lastPrinted>
  <dcterms:created xsi:type="dcterms:W3CDTF">2006-09-02T23:35:13Z</dcterms:created>
  <dcterms:modified xsi:type="dcterms:W3CDTF">2024-12-23T05:21:46Z</dcterms:modified>
</cp:coreProperties>
</file>